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6" r:id="rId5"/>
    <p:sldId id="259" r:id="rId6"/>
    <p:sldId id="263" r:id="rId7"/>
    <p:sldId id="267" r:id="rId8"/>
    <p:sldId id="265" r:id="rId9"/>
    <p:sldId id="273" r:id="rId10"/>
    <p:sldId id="266" r:id="rId11"/>
    <p:sldId id="280" r:id="rId12"/>
    <p:sldId id="278" r:id="rId13"/>
    <p:sldId id="279" r:id="rId14"/>
    <p:sldId id="275" r:id="rId15"/>
    <p:sldId id="274" r:id="rId16"/>
    <p:sldId id="272" r:id="rId17"/>
    <p:sldId id="262" r:id="rId18"/>
  </p:sldIdLst>
  <p:sldSz cx="12192000" cy="6858000"/>
  <p:notesSz cx="12192000" cy="6858000"/>
  <p:embeddedFontLst>
    <p:embeddedFont>
      <p:font typeface="Montserrat" panose="00000500000000000000" pitchFamily="2" charset="-52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25">
          <p15:clr>
            <a:srgbClr val="A4A3A4"/>
          </p15:clr>
        </p15:guide>
        <p15:guide id="4" pos="7355">
          <p15:clr>
            <a:srgbClr val="A4A3A4"/>
          </p15:clr>
        </p15:guide>
        <p15:guide id="5" orient="horz" pos="300">
          <p15:clr>
            <a:srgbClr val="A4A3A4"/>
          </p15:clr>
        </p15:guide>
        <p15:guide id="6" orient="horz" pos="4020">
          <p15:clr>
            <a:srgbClr val="A4A3A4"/>
          </p15:clr>
        </p15:guide>
        <p15:guide id="7" pos="688">
          <p15:clr>
            <a:srgbClr val="A4A3A4"/>
          </p15:clr>
        </p15:guide>
        <p15:guide id="8" pos="6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274" y="990"/>
      </p:cViewPr>
      <p:guideLst>
        <p:guide orient="horz" pos="2160"/>
        <p:guide pos="3840"/>
        <p:guide pos="325"/>
        <p:guide pos="7355"/>
        <p:guide orient="horz" pos="300"/>
        <p:guide orient="horz" pos="4020"/>
        <p:guide pos="688"/>
        <p:guide pos="6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8FB7E-BBBA-474F-BCDF-9605521E3E0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6EA51-7751-47C3-85F3-FCB64E3866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43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6EA51-7751-47C3-85F3-FCB64E38662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31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6EA51-7751-47C3-85F3-FCB64E38662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888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6CA156-F0EF-4031-8046-4A9AA774C41D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D349AC8-EBFC-43E6-B1C9-A6AD7458AEB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1.emf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58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rcRect l="33778" t="30249" r="5932" b="78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 bwMode="auto">
          <a:xfrm>
            <a:off x="1500937" y="2089706"/>
            <a:ext cx="9175513" cy="2981527"/>
            <a:chOff x="1500937" y="2089706"/>
            <a:chExt cx="9175513" cy="2981527"/>
          </a:xfrm>
        </p:grpSpPr>
        <p:sp>
          <p:nvSpPr>
            <p:cNvPr id="9" name="Прямоугольник: скругленные углы 8"/>
            <p:cNvSpPr/>
            <p:nvPr/>
          </p:nvSpPr>
          <p:spPr bwMode="auto">
            <a:xfrm>
              <a:off x="1678737" y="2230757"/>
              <a:ext cx="8997713" cy="2840477"/>
            </a:xfrm>
            <a:prstGeom prst="roundRect">
              <a:avLst>
                <a:gd name="adj" fmla="val 9475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: скругленные углы 7"/>
            <p:cNvSpPr/>
            <p:nvPr/>
          </p:nvSpPr>
          <p:spPr bwMode="auto">
            <a:xfrm>
              <a:off x="1500937" y="2089706"/>
              <a:ext cx="8997713" cy="2840477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6" name="Овал 5"/>
          <p:cNvSpPr/>
          <p:nvPr/>
        </p:nvSpPr>
        <p:spPr bwMode="auto">
          <a:xfrm>
            <a:off x="9192688" y="-749536"/>
            <a:ext cx="3323123" cy="332312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: скругленные углы 10"/>
          <p:cNvSpPr/>
          <p:nvPr/>
        </p:nvSpPr>
        <p:spPr bwMode="auto">
          <a:xfrm>
            <a:off x="3156929" y="1734107"/>
            <a:ext cx="5685729" cy="734962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TextBox 9"/>
          <p:cNvSpPr txBox="1"/>
          <p:nvPr/>
        </p:nvSpPr>
        <p:spPr bwMode="auto">
          <a:xfrm>
            <a:off x="3972635" y="1847097"/>
            <a:ext cx="4054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Montserrat"/>
              </a:rPr>
              <a:t>Команда: Большой брат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2502165" y="3108780"/>
            <a:ext cx="6996694" cy="64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sz="3600" b="1" i="0" u="none" dirty="0" err="1">
                <a:solidFill>
                  <a:srgbClr val="18203B"/>
                </a:solidFill>
                <a:latin typeface="Liberation Sans"/>
                <a:ea typeface="Liberation Sans"/>
                <a:cs typeface="Liberation Sans"/>
              </a:rPr>
              <a:t>Детектор</a:t>
            </a:r>
            <a:r>
              <a:rPr sz="3600" b="1" i="0" u="none" dirty="0">
                <a:solidFill>
                  <a:srgbClr val="18203B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sz="3600" b="1" i="0" u="none" dirty="0" err="1">
                <a:solidFill>
                  <a:srgbClr val="18203B"/>
                </a:solidFill>
                <a:latin typeface="Liberation Sans"/>
                <a:ea typeface="Liberation Sans"/>
                <a:cs typeface="Liberation Sans"/>
              </a:rPr>
              <a:t>состояния</a:t>
            </a:r>
            <a:r>
              <a:rPr sz="3600" b="1" i="0" u="none" dirty="0">
                <a:solidFill>
                  <a:srgbClr val="18203B"/>
                </a:solidFill>
                <a:latin typeface="Liberation Sans"/>
                <a:ea typeface="Liberation Sans"/>
                <a:cs typeface="Liberation Sans"/>
              </a:rPr>
              <a:t> </a:t>
            </a:r>
            <a:r>
              <a:rPr sz="3600" b="1" i="0" u="none" dirty="0" err="1">
                <a:solidFill>
                  <a:srgbClr val="18203B"/>
                </a:solidFill>
                <a:latin typeface="Liberation Sans"/>
                <a:ea typeface="Liberation Sans"/>
                <a:cs typeface="Liberation Sans"/>
              </a:rPr>
              <a:t>человека</a:t>
            </a:r>
            <a:endParaRPr sz="3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435088" y="302941"/>
            <a:ext cx="2482723" cy="13882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99E195-CD68-4502-A939-D4FD9585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32A61B9-E3AE-4341-9CFD-94B280203543}"/>
              </a:ext>
            </a:extLst>
          </p:cNvPr>
          <p:cNvGrpSpPr/>
          <p:nvPr/>
        </p:nvGrpSpPr>
        <p:grpSpPr bwMode="auto"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736D121B-EDFF-4418-95A6-0C3F09101117}"/>
                </a:ext>
              </a:extLst>
            </p:cNvPr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D5EB7FA5-DCAF-410B-944D-E483CF49E673}"/>
                </a:ext>
              </a:extLst>
            </p:cNvPr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7470D4A-F20C-4B09-BD22-BB0CB6BE6CE1}"/>
              </a:ext>
            </a:extLst>
          </p:cNvPr>
          <p:cNvSpPr/>
          <p:nvPr/>
        </p:nvSpPr>
        <p:spPr bwMode="auto"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DB7FE-43C0-4995-93F4-679D3A5B829F}"/>
              </a:ext>
            </a:extLst>
          </p:cNvPr>
          <p:cNvSpPr txBox="1"/>
          <p:nvPr/>
        </p:nvSpPr>
        <p:spPr bwMode="auto"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Результат проекта</a:t>
            </a:r>
            <a:endParaRPr dirty="0"/>
          </a:p>
        </p:txBody>
      </p:sp>
      <p:sp>
        <p:nvSpPr>
          <p:cNvPr id="24" name="Google Shape;134;p7">
            <a:extLst>
              <a:ext uri="{FF2B5EF4-FFF2-40B4-BE49-F238E27FC236}">
                <a16:creationId xmlns:a16="http://schemas.microsoft.com/office/drawing/2014/main" id="{9D70DE0E-D9DB-4AF7-91B1-6D1D86FEAED1}"/>
              </a:ext>
            </a:extLst>
          </p:cNvPr>
          <p:cNvSpPr txBox="1">
            <a:spLocks/>
          </p:cNvSpPr>
          <p:nvPr/>
        </p:nvSpPr>
        <p:spPr bwMode="auto">
          <a:xfrm>
            <a:off x="838200" y="1612493"/>
            <a:ext cx="10660062" cy="4303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Montserrat" panose="00000500000000000000" pitchFamily="2" charset="-52"/>
              </a:rPr>
              <a:t>Наше приложение способно распознавать 26 различных эмоциональных состояний.</a:t>
            </a:r>
          </a:p>
          <a:p>
            <a:r>
              <a:rPr lang="ru-RU" sz="2000" dirty="0">
                <a:latin typeface="Montserrat" panose="00000500000000000000" pitchFamily="2" charset="-52"/>
              </a:rPr>
              <a:t>Распознаваемые эмоции</a:t>
            </a:r>
            <a:r>
              <a:rPr lang="en-US" sz="2000" dirty="0">
                <a:latin typeface="Montserrat" panose="00000500000000000000" pitchFamily="2" charset="-52"/>
              </a:rPr>
              <a:t>:</a:t>
            </a:r>
          </a:p>
          <a:p>
            <a:pPr lvl="1"/>
            <a:r>
              <a:rPr lang="ru-RU" sz="1600" i="1" dirty="0">
                <a:latin typeface="Montserrat" panose="00000500000000000000" pitchFamily="2" charset="-52"/>
              </a:rPr>
              <a:t>Привязанность, Несогласие, Оторванность</a:t>
            </a:r>
          </a:p>
          <a:p>
            <a:pPr lvl="1"/>
            <a:r>
              <a:rPr lang="ru-RU" sz="1600" i="1" dirty="0">
                <a:latin typeface="Montserrat" panose="00000500000000000000" pitchFamily="2" charset="-52"/>
              </a:rPr>
              <a:t>Грусть, Беспокойство, Сомнение</a:t>
            </a:r>
            <a:r>
              <a:rPr lang="en-US" sz="1600" i="1" dirty="0">
                <a:latin typeface="Montserrat" panose="00000500000000000000" pitchFamily="2" charset="-52"/>
              </a:rPr>
              <a:t>/</a:t>
            </a:r>
            <a:r>
              <a:rPr lang="ru-RU" sz="1600" i="1" dirty="0">
                <a:latin typeface="Montserrat" panose="00000500000000000000" pitchFamily="2" charset="-52"/>
              </a:rPr>
              <a:t>Путаница</a:t>
            </a:r>
          </a:p>
          <a:p>
            <a:pPr lvl="1"/>
            <a:r>
              <a:rPr lang="ru-RU" sz="1600" i="1" dirty="0">
                <a:latin typeface="Montserrat" panose="00000500000000000000" pitchFamily="2" charset="-52"/>
              </a:rPr>
              <a:t>Раздражение, Смущение, Вовлечённость, Уважение</a:t>
            </a:r>
          </a:p>
          <a:p>
            <a:pPr lvl="1"/>
            <a:r>
              <a:rPr lang="ru-RU" sz="1600" i="1" dirty="0">
                <a:latin typeface="Montserrat" panose="00000500000000000000" pitchFamily="2" charset="-52"/>
              </a:rPr>
              <a:t>Ожидание, Волнение, Усталость, Страх, Счастье, Боль</a:t>
            </a:r>
          </a:p>
          <a:p>
            <a:pPr lvl="1"/>
            <a:r>
              <a:rPr lang="ru-RU" sz="1600" i="1" dirty="0">
                <a:latin typeface="Montserrat" panose="00000500000000000000" pitchFamily="2" charset="-52"/>
              </a:rPr>
              <a:t>Отвращение, Мир, Удовольствие, Печаль, Страдание</a:t>
            </a:r>
          </a:p>
          <a:p>
            <a:pPr lvl="1"/>
            <a:r>
              <a:rPr lang="ru-RU" sz="1600" i="1" dirty="0">
                <a:latin typeface="Montserrat" panose="00000500000000000000" pitchFamily="2" charset="-52"/>
              </a:rPr>
              <a:t>Уверенность, Чувствительность, Страдание, Удивление</a:t>
            </a:r>
          </a:p>
          <a:p>
            <a:pPr lvl="1"/>
            <a:r>
              <a:rPr lang="ru-RU" sz="1600" i="1" dirty="0">
                <a:latin typeface="Montserrat" panose="00000500000000000000" pitchFamily="2" charset="-52"/>
              </a:rPr>
              <a:t>Сочувствие, Тоска, Валентность, Возбуждение, Доминирование</a:t>
            </a:r>
            <a:endParaRPr lang="ru-RU" sz="1200" i="1" dirty="0">
              <a:latin typeface="Montserrat" panose="00000500000000000000" pitchFamily="2" charset="-52"/>
            </a:endParaRPr>
          </a:p>
          <a:p>
            <a:r>
              <a:rPr lang="ru-RU" sz="1800" dirty="0">
                <a:latin typeface="Montserrat" panose="00000500000000000000" pitchFamily="2" charset="-52"/>
              </a:rPr>
              <a:t>Функционирует в реальном времени: </a:t>
            </a:r>
            <a:r>
              <a:rPr lang="ru-RU" sz="1800" i="1" dirty="0">
                <a:latin typeface="Montserrat" panose="00000500000000000000" pitchFamily="2" charset="-52"/>
              </a:rPr>
              <a:t>время отклика программы менее одной секунды</a:t>
            </a:r>
            <a:r>
              <a:rPr lang="en-US" sz="1800" i="1" dirty="0">
                <a:latin typeface="Montserrat" panose="00000500000000000000" pitchFamily="2" charset="-52"/>
              </a:rPr>
              <a:t>.</a:t>
            </a:r>
            <a:endParaRPr lang="ru-RU" sz="1800" i="1" dirty="0">
              <a:latin typeface="Montserrat" panose="00000500000000000000" pitchFamily="2" charset="-52"/>
            </a:endParaRPr>
          </a:p>
          <a:p>
            <a:r>
              <a:rPr lang="ru-RU" sz="1800" dirty="0">
                <a:latin typeface="Montserrat" panose="00000500000000000000" pitchFamily="2" charset="-52"/>
              </a:rPr>
              <a:t>Всё это интегрировано в красивый и удобный интерфейс для максимально удобной работы</a:t>
            </a:r>
            <a:r>
              <a:rPr lang="en-US" sz="1800" dirty="0">
                <a:latin typeface="Montserrat" panose="00000500000000000000" pitchFamily="2" charset="-52"/>
              </a:rPr>
              <a:t>.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A58D53-3766-264B-2154-B81C3DD9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61" t="7550" r="28662"/>
          <a:stretch/>
        </p:blipFill>
        <p:spPr bwMode="auto">
          <a:xfrm>
            <a:off x="120419" y="63139"/>
            <a:ext cx="1869903" cy="11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3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99E195-CD68-4502-A939-D4FD9585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32A61B9-E3AE-4341-9CFD-94B280203543}"/>
              </a:ext>
            </a:extLst>
          </p:cNvPr>
          <p:cNvGrpSpPr/>
          <p:nvPr/>
        </p:nvGrpSpPr>
        <p:grpSpPr bwMode="auto"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736D121B-EDFF-4418-95A6-0C3F09101117}"/>
                </a:ext>
              </a:extLst>
            </p:cNvPr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D5EB7FA5-DCAF-410B-944D-E483CF49E673}"/>
                </a:ext>
              </a:extLst>
            </p:cNvPr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7470D4A-F20C-4B09-BD22-BB0CB6BE6CE1}"/>
              </a:ext>
            </a:extLst>
          </p:cNvPr>
          <p:cNvSpPr/>
          <p:nvPr/>
        </p:nvSpPr>
        <p:spPr bwMode="auto"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DB7FE-43C0-4995-93F4-679D3A5B829F}"/>
              </a:ext>
            </a:extLst>
          </p:cNvPr>
          <p:cNvSpPr txBox="1"/>
          <p:nvPr/>
        </p:nvSpPr>
        <p:spPr bwMode="auto"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Результат проекта</a:t>
            </a:r>
            <a:endParaRPr dirty="0"/>
          </a:p>
        </p:txBody>
      </p:sp>
      <p:sp>
        <p:nvSpPr>
          <p:cNvPr id="24" name="Google Shape;134;p7">
            <a:extLst>
              <a:ext uri="{FF2B5EF4-FFF2-40B4-BE49-F238E27FC236}">
                <a16:creationId xmlns:a16="http://schemas.microsoft.com/office/drawing/2014/main" id="{9D70DE0E-D9DB-4AF7-91B1-6D1D86FEAED1}"/>
              </a:ext>
            </a:extLst>
          </p:cNvPr>
          <p:cNvSpPr txBox="1">
            <a:spLocks/>
          </p:cNvSpPr>
          <p:nvPr/>
        </p:nvSpPr>
        <p:spPr bwMode="auto">
          <a:xfrm>
            <a:off x="838200" y="1612493"/>
            <a:ext cx="10660062" cy="4303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Montserrat" panose="00000500000000000000" pitchFamily="2" charset="-52"/>
              </a:rPr>
              <a:t>Также для оптимизации работы программы а также возможности использовать удалённые вычислительные мощности нейронные сети которые отвечают за обработку видео потока были вынесены в отдельные приложения</a:t>
            </a:r>
          </a:p>
          <a:p>
            <a:r>
              <a:rPr lang="ru-RU" dirty="0">
                <a:latin typeface="Montserrat" panose="00000500000000000000" pitchFamily="2" charset="-52"/>
              </a:rPr>
              <a:t>Отдельное приложение запускается для каждой камеры они обмениваются информацией через библиотеку </a:t>
            </a:r>
            <a:r>
              <a:rPr lang="en-US" i="1" dirty="0">
                <a:latin typeface="Montserrat" panose="00000500000000000000" pitchFamily="2" charset="-52"/>
              </a:rPr>
              <a:t>sockets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что позволяет не только параллельно обрабатывать каждую камеру но и делать это удалённо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A58D53-3766-264B-2154-B81C3DD9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61" t="7550" r="28662"/>
          <a:stretch/>
        </p:blipFill>
        <p:spPr bwMode="auto">
          <a:xfrm>
            <a:off x="120419" y="63139"/>
            <a:ext cx="1869903" cy="11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7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4F93-70B3-CE91-CBEF-3D627498D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789A78A-3D80-BB29-A2E1-864A6F0B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FD1F5AE-9A57-8382-E61F-ECC997BF165E}"/>
              </a:ext>
            </a:extLst>
          </p:cNvPr>
          <p:cNvGrpSpPr/>
          <p:nvPr/>
        </p:nvGrpSpPr>
        <p:grpSpPr bwMode="auto"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1BA76BA4-E9D0-38B5-8CA0-085E5A8B419A}"/>
                </a:ext>
              </a:extLst>
            </p:cNvPr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45B727D0-BAF3-43E5-6974-6C016873F6D0}"/>
                </a:ext>
              </a:extLst>
            </p:cNvPr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dirty="0" err="1"/>
                <a:t>sd</a:t>
              </a:r>
              <a:endParaRPr lang="ru-RU" dirty="0"/>
            </a:p>
          </p:txBody>
        </p:sp>
      </p:grp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29007460-D43F-01D0-A6CA-474D41A844C6}"/>
              </a:ext>
            </a:extLst>
          </p:cNvPr>
          <p:cNvSpPr/>
          <p:nvPr/>
        </p:nvSpPr>
        <p:spPr bwMode="auto"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E4A41-070A-F8FB-3EEC-7E8F27CD2E9B}"/>
              </a:ext>
            </a:extLst>
          </p:cNvPr>
          <p:cNvSpPr txBox="1"/>
          <p:nvPr/>
        </p:nvSpPr>
        <p:spPr bwMode="auto"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Результат проекта </a:t>
            </a:r>
            <a:r>
              <a:rPr lang="en-US" sz="2000" dirty="0">
                <a:solidFill>
                  <a:schemeClr val="bg1"/>
                </a:solidFill>
                <a:latin typeface="Montserrat"/>
              </a:rPr>
              <a:t>(</a:t>
            </a:r>
            <a:r>
              <a:rPr lang="ru-RU" sz="2000" dirty="0">
                <a:solidFill>
                  <a:schemeClr val="bg1"/>
                </a:solidFill>
                <a:latin typeface="Montserrat"/>
              </a:rPr>
              <a:t>метрика позы)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5D8B17-5CAA-92D5-36A0-79B030B7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61" t="7550" r="28662"/>
          <a:stretch/>
        </p:blipFill>
        <p:spPr bwMode="auto">
          <a:xfrm>
            <a:off x="120419" y="63139"/>
            <a:ext cx="1869903" cy="11044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3211725-0623-0866-937F-7DDF00AA5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702732"/>
            <a:ext cx="8108278" cy="393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32EBE-0639-9DE0-330C-7E1CAC50E508}"/>
              </a:ext>
            </a:extLst>
          </p:cNvPr>
          <p:cNvSpPr txBox="1"/>
          <p:nvPr/>
        </p:nvSpPr>
        <p:spPr>
          <a:xfrm>
            <a:off x="8605992" y="1849020"/>
            <a:ext cx="27797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ru-RU" sz="15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Модель хорошо распознает "</a:t>
            </a:r>
            <a:r>
              <a:rPr lang="ru-RU" sz="1500" b="0" i="0" dirty="0" err="1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Engagement</a:t>
            </a:r>
            <a:r>
              <a:rPr lang="ru-RU" sz="15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", "</a:t>
            </a:r>
            <a:r>
              <a:rPr lang="ru-RU" sz="1500" b="0" i="0" dirty="0" err="1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Confidence</a:t>
            </a:r>
            <a:r>
              <a:rPr lang="ru-RU" sz="15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" и "</a:t>
            </a:r>
            <a:r>
              <a:rPr lang="ru-RU" sz="1500" b="0" i="0" dirty="0" err="1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Happiness</a:t>
            </a:r>
            <a:r>
              <a:rPr lang="ru-RU" sz="15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" (точность &gt;66%). Однако, точность низка для "</a:t>
            </a:r>
            <a:r>
              <a:rPr lang="ru-RU" sz="1500" b="0" i="0" dirty="0" err="1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Embarrassment</a:t>
            </a:r>
            <a:r>
              <a:rPr lang="ru-RU" sz="15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", "</a:t>
            </a:r>
            <a:r>
              <a:rPr lang="ru-RU" sz="1500" b="0" i="0" dirty="0" err="1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Pain</a:t>
            </a:r>
            <a:r>
              <a:rPr lang="ru-RU" sz="15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" и "</a:t>
            </a:r>
            <a:r>
              <a:rPr lang="ru-RU" sz="1500" b="0" i="0" dirty="0" err="1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Aversion</a:t>
            </a:r>
            <a:r>
              <a:rPr lang="ru-RU" sz="15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" (&lt;8%). Требуется анализ данных и баланса классов, возможно, изменение архитектуры модели или параметров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83595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E5020-161B-5D5E-6A60-03CE6ED99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260E06-F906-FB5C-D87A-0CEA558D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ACC9721-3BD1-F7E8-5EB2-D8BFACC83A83}"/>
              </a:ext>
            </a:extLst>
          </p:cNvPr>
          <p:cNvGrpSpPr/>
          <p:nvPr/>
        </p:nvGrpSpPr>
        <p:grpSpPr bwMode="auto"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E530257A-153E-E9BE-177E-ED4BFD3BE1B1}"/>
                </a:ext>
              </a:extLst>
            </p:cNvPr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812C2533-E22D-7D64-ECA8-121CE017B1CA}"/>
                </a:ext>
              </a:extLst>
            </p:cNvPr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dirty="0" err="1"/>
                <a:t>sd</a:t>
              </a:r>
              <a:endParaRPr lang="ru-RU" dirty="0"/>
            </a:p>
          </p:txBody>
        </p:sp>
      </p:grp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1EC46AD-A806-7923-F510-D4273E599150}"/>
              </a:ext>
            </a:extLst>
          </p:cNvPr>
          <p:cNvSpPr/>
          <p:nvPr/>
        </p:nvSpPr>
        <p:spPr bwMode="auto"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8A509-81BA-6B27-EA84-1AC5F5EABDCE}"/>
              </a:ext>
            </a:extLst>
          </p:cNvPr>
          <p:cNvSpPr txBox="1"/>
          <p:nvPr/>
        </p:nvSpPr>
        <p:spPr bwMode="auto"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Результат проекта </a:t>
            </a:r>
            <a:r>
              <a:rPr lang="en-US" sz="2000" dirty="0">
                <a:solidFill>
                  <a:schemeClr val="bg1"/>
                </a:solidFill>
                <a:latin typeface="Montserrat"/>
              </a:rPr>
              <a:t>(</a:t>
            </a:r>
            <a:r>
              <a:rPr lang="ru-RU" sz="2000" dirty="0">
                <a:solidFill>
                  <a:schemeClr val="bg1"/>
                </a:solidFill>
                <a:latin typeface="Montserrat"/>
              </a:rPr>
              <a:t>метрика аудио)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50CA44-3E35-D67E-7929-F76D4FE6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61" t="7550" r="28662"/>
          <a:stretch/>
        </p:blipFill>
        <p:spPr bwMode="auto">
          <a:xfrm>
            <a:off x="120419" y="63139"/>
            <a:ext cx="1869903" cy="11044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3EF11B-7397-8F1F-C72D-CE43E0112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67" y="1527938"/>
            <a:ext cx="4169221" cy="4603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D7C26-06A6-6753-274A-1A8D8E1ACF67}"/>
              </a:ext>
            </a:extLst>
          </p:cNvPr>
          <p:cNvSpPr txBox="1"/>
          <p:nvPr/>
        </p:nvSpPr>
        <p:spPr>
          <a:xfrm>
            <a:off x="5319963" y="2294661"/>
            <a:ext cx="60937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Montserrat" panose="00000500000000000000" pitchFamily="2" charset="-52"/>
              </a:rPr>
              <a:t>На основе метрик видно, что модель в целом работает хорошо, с общей точностью 90%. Классы с большими объемами данных (</a:t>
            </a:r>
            <a:r>
              <a:rPr lang="ru-RU" b="1" dirty="0" err="1">
                <a:latin typeface="Montserrat" panose="00000500000000000000" pitchFamily="2" charset="-52"/>
              </a:rPr>
              <a:t>neutral</a:t>
            </a:r>
            <a:r>
              <a:rPr lang="ru-RU" dirty="0">
                <a:latin typeface="Montserrat" panose="00000500000000000000" pitchFamily="2" charset="-52"/>
              </a:rPr>
              <a:t>, </a:t>
            </a:r>
            <a:r>
              <a:rPr lang="ru-RU" b="1" dirty="0" err="1">
                <a:latin typeface="Montserrat" panose="00000500000000000000" pitchFamily="2" charset="-52"/>
              </a:rPr>
              <a:t>angry</a:t>
            </a:r>
            <a:r>
              <a:rPr lang="ru-RU" dirty="0">
                <a:latin typeface="Montserrat" panose="00000500000000000000" pitchFamily="2" charset="-52"/>
              </a:rPr>
              <a:t>) классифицируются наиболее эффективно. Однако для менее представленных классов (</a:t>
            </a:r>
            <a:r>
              <a:rPr lang="ru-RU" b="1" dirty="0" err="1">
                <a:latin typeface="Montserrat" panose="00000500000000000000" pitchFamily="2" charset="-52"/>
              </a:rPr>
              <a:t>other</a:t>
            </a:r>
            <a:r>
              <a:rPr lang="ru-RU" dirty="0">
                <a:latin typeface="Montserrat" panose="00000500000000000000" pitchFamily="2" charset="-52"/>
              </a:rPr>
              <a:t>) заметен перекос: высокая точность, но низкая полнота, что может указывать на недостаточную чувствительность к редким эмоциям. Это предполагает потенциал для улучшения на редких классах и более сбалансированной обработки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29703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99E195-CD68-4502-A939-D4FD9585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32A61B9-E3AE-4341-9CFD-94B280203543}"/>
              </a:ext>
            </a:extLst>
          </p:cNvPr>
          <p:cNvGrpSpPr/>
          <p:nvPr/>
        </p:nvGrpSpPr>
        <p:grpSpPr bwMode="auto">
          <a:xfrm>
            <a:off x="604838" y="1167634"/>
            <a:ext cx="11071224" cy="5627296"/>
            <a:chOff x="604838" y="1298239"/>
            <a:chExt cx="11071224" cy="5083511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736D121B-EDFF-4418-95A6-0C3F09101117}"/>
                </a:ext>
              </a:extLst>
            </p:cNvPr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D5EB7FA5-DCAF-410B-944D-E483CF49E673}"/>
                </a:ext>
              </a:extLst>
            </p:cNvPr>
            <p:cNvSpPr/>
            <p:nvPr/>
          </p:nvSpPr>
          <p:spPr bwMode="auto">
            <a:xfrm>
              <a:off x="604838" y="1298239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7470D4A-F20C-4B09-BD22-BB0CB6BE6CE1}"/>
              </a:ext>
            </a:extLst>
          </p:cNvPr>
          <p:cNvSpPr/>
          <p:nvPr/>
        </p:nvSpPr>
        <p:spPr bwMode="auto"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DB7FE-43C0-4995-93F4-679D3A5B829F}"/>
              </a:ext>
            </a:extLst>
          </p:cNvPr>
          <p:cNvSpPr txBox="1"/>
          <p:nvPr/>
        </p:nvSpPr>
        <p:spPr bwMode="auto"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Результат проекта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A58D53-3766-264B-2154-B81C3DD9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61" t="7550" r="28662"/>
          <a:stretch/>
        </p:blipFill>
        <p:spPr bwMode="auto">
          <a:xfrm>
            <a:off x="120419" y="63139"/>
            <a:ext cx="1869903" cy="11044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0CB722-1C69-4E43-964A-CA297FE49A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7" y="2280702"/>
            <a:ext cx="5648137" cy="39972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0DF0C5E-ED37-4A8C-8680-8656D6B45A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9"/>
          <a:stretch/>
        </p:blipFill>
        <p:spPr>
          <a:xfrm>
            <a:off x="6372038" y="2343783"/>
            <a:ext cx="5184961" cy="3934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83EE07-C80F-42E9-E2B0-F911B7A02577}"/>
              </a:ext>
            </a:extLst>
          </p:cNvPr>
          <p:cNvSpPr txBox="1"/>
          <p:nvPr/>
        </p:nvSpPr>
        <p:spPr>
          <a:xfrm>
            <a:off x="1276383" y="1561158"/>
            <a:ext cx="9817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latin typeface="Montserrat" panose="00000500000000000000" pitchFamily="2" charset="-52"/>
              </a:rPr>
              <a:t>Окно регистрации и входа в аккаунт</a:t>
            </a:r>
          </a:p>
        </p:txBody>
      </p:sp>
    </p:spTree>
    <p:extLst>
      <p:ext uri="{BB962C8B-B14F-4D97-AF65-F5344CB8AC3E}">
        <p14:creationId xmlns:p14="http://schemas.microsoft.com/office/powerpoint/2010/main" val="235669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99E195-CD68-4502-A939-D4FD9585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32A61B9-E3AE-4341-9CFD-94B280203543}"/>
              </a:ext>
            </a:extLst>
          </p:cNvPr>
          <p:cNvGrpSpPr/>
          <p:nvPr/>
        </p:nvGrpSpPr>
        <p:grpSpPr bwMode="auto"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736D121B-EDFF-4418-95A6-0C3F09101117}"/>
                </a:ext>
              </a:extLst>
            </p:cNvPr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D5EB7FA5-DCAF-410B-944D-E483CF49E673}"/>
                </a:ext>
              </a:extLst>
            </p:cNvPr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7470D4A-F20C-4B09-BD22-BB0CB6BE6CE1}"/>
              </a:ext>
            </a:extLst>
          </p:cNvPr>
          <p:cNvSpPr/>
          <p:nvPr/>
        </p:nvSpPr>
        <p:spPr bwMode="auto"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DB7FE-43C0-4995-93F4-679D3A5B829F}"/>
              </a:ext>
            </a:extLst>
          </p:cNvPr>
          <p:cNvSpPr txBox="1"/>
          <p:nvPr/>
        </p:nvSpPr>
        <p:spPr bwMode="auto"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Результат проекта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A58D53-3766-264B-2154-B81C3DD9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61" t="7550" r="28662"/>
          <a:stretch/>
        </p:blipFill>
        <p:spPr bwMode="auto">
          <a:xfrm>
            <a:off x="120419" y="63139"/>
            <a:ext cx="1869903" cy="110449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1DA86D7-0DEC-4CEB-99D6-55F9E76227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14" y="2232112"/>
            <a:ext cx="7112605" cy="3750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D55EF-6EC8-6584-183B-51BEDD943D17}"/>
              </a:ext>
            </a:extLst>
          </p:cNvPr>
          <p:cNvSpPr txBox="1"/>
          <p:nvPr/>
        </p:nvSpPr>
        <p:spPr>
          <a:xfrm>
            <a:off x="4190287" y="1557933"/>
            <a:ext cx="1072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Montserrat" panose="00000500000000000000" pitchFamily="2" charset="-52"/>
              </a:rPr>
              <a:t>Основное окно программы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30C01-7493-5959-47D1-9F4CDC902BB1}"/>
              </a:ext>
            </a:extLst>
          </p:cNvPr>
          <p:cNvSpPr txBox="1"/>
          <p:nvPr/>
        </p:nvSpPr>
        <p:spPr>
          <a:xfrm>
            <a:off x="693739" y="1881098"/>
            <a:ext cx="33533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16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Главное окно программы</a:t>
            </a:r>
          </a:p>
          <a:p>
            <a:pPr fontAlgn="base"/>
            <a:r>
              <a:rPr lang="ru-RU" sz="16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 представляет собой интуитивно понятный интерфейс</a:t>
            </a:r>
          </a:p>
          <a:p>
            <a:pPr fontAlgn="base"/>
            <a:r>
              <a:rPr lang="ru-RU" sz="16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Интерфейс разработан с акцентом</a:t>
            </a:r>
          </a:p>
          <a:p>
            <a:pPr fontAlgn="base"/>
            <a:r>
              <a:rPr lang="ru-RU" sz="16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на простоту навигации и визуальную ясность, </a:t>
            </a:r>
          </a:p>
          <a:p>
            <a:pPr fontAlgn="base"/>
            <a:r>
              <a:rPr lang="ru-RU" sz="16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Элементы управления расположены логично,</a:t>
            </a:r>
          </a:p>
          <a:p>
            <a:pPr fontAlgn="base"/>
            <a:r>
              <a:rPr lang="ru-RU" sz="16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 что способствует эффективному</a:t>
            </a:r>
          </a:p>
          <a:p>
            <a:pPr fontAlgn="base"/>
            <a:r>
              <a:rPr lang="ru-RU" sz="16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 взаимодействию и быстрому получению результатов</a:t>
            </a:r>
          </a:p>
          <a:p>
            <a:pPr fontAlgn="base"/>
            <a:r>
              <a:rPr lang="ru-RU" sz="1600" b="0" i="0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 анализа эмоций.</a:t>
            </a:r>
          </a:p>
        </p:txBody>
      </p:sp>
    </p:spTree>
    <p:extLst>
      <p:ext uri="{BB962C8B-B14F-4D97-AF65-F5344CB8AC3E}">
        <p14:creationId xmlns:p14="http://schemas.microsoft.com/office/powerpoint/2010/main" val="194915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99E195-CD68-4502-A939-D4FD9585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188560" y="-32680"/>
            <a:ext cx="1820343" cy="1017859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32A61B9-E3AE-4341-9CFD-94B280203543}"/>
              </a:ext>
            </a:extLst>
          </p:cNvPr>
          <p:cNvGrpSpPr/>
          <p:nvPr/>
        </p:nvGrpSpPr>
        <p:grpSpPr bwMode="auto">
          <a:xfrm>
            <a:off x="515938" y="974844"/>
            <a:ext cx="11160124" cy="5406906"/>
            <a:chOff x="515938" y="1223328"/>
            <a:chExt cx="11160124" cy="5158422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736D121B-EDFF-4418-95A6-0C3F09101117}"/>
                </a:ext>
              </a:extLst>
            </p:cNvPr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D5EB7FA5-DCAF-410B-944D-E483CF49E673}"/>
                </a:ext>
              </a:extLst>
            </p:cNvPr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dirty="0"/>
            </a:p>
          </p:txBody>
        </p:sp>
      </p:grp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7470D4A-F20C-4B09-BD22-BB0CB6BE6CE1}"/>
              </a:ext>
            </a:extLst>
          </p:cNvPr>
          <p:cNvSpPr/>
          <p:nvPr/>
        </p:nvSpPr>
        <p:spPr bwMode="auto">
          <a:xfrm>
            <a:off x="2483401" y="640690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FDB7FE-43C0-4995-93F4-679D3A5B829F}"/>
              </a:ext>
            </a:extLst>
          </p:cNvPr>
          <p:cNvSpPr txBox="1"/>
          <p:nvPr/>
        </p:nvSpPr>
        <p:spPr bwMode="auto">
          <a:xfrm>
            <a:off x="2853106" y="697185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Результат проекта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A58D53-3766-264B-2154-B81C3DD9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61" t="7550" r="28662"/>
          <a:stretch/>
        </p:blipFill>
        <p:spPr bwMode="auto">
          <a:xfrm>
            <a:off x="120419" y="63139"/>
            <a:ext cx="1505181" cy="8890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0876AB-E796-4C38-AC79-0FB919F97A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4"/>
          <a:stretch/>
        </p:blipFill>
        <p:spPr>
          <a:xfrm>
            <a:off x="693738" y="1725044"/>
            <a:ext cx="5402262" cy="34578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BA5341-A8BF-4334-9D96-5F6B9BF496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725044"/>
            <a:ext cx="5093365" cy="3473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86420-B8ED-FFFF-44A8-CC7F1D12F465}"/>
              </a:ext>
            </a:extLst>
          </p:cNvPr>
          <p:cNvSpPr txBox="1"/>
          <p:nvPr/>
        </p:nvSpPr>
        <p:spPr>
          <a:xfrm>
            <a:off x="1807873" y="1179183"/>
            <a:ext cx="839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Окна для работы с видео и аудио потоками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045AA-54C1-A8A3-0F6B-0187DE15B60C}"/>
              </a:ext>
            </a:extLst>
          </p:cNvPr>
          <p:cNvSpPr txBox="1"/>
          <p:nvPr/>
        </p:nvSpPr>
        <p:spPr>
          <a:xfrm>
            <a:off x="6398460" y="5221513"/>
            <a:ext cx="4968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Montserrat" panose="00000500000000000000" pitchFamily="2" charset="-52"/>
              </a:rPr>
              <a:t>Здесь изображена </a:t>
            </a: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выраженность аудио каждой эмоции </a:t>
            </a: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в виде гистограммы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B0E1B-8CF8-C6C1-A4DE-CB394476CEA1}"/>
              </a:ext>
            </a:extLst>
          </p:cNvPr>
          <p:cNvSpPr txBox="1"/>
          <p:nvPr/>
        </p:nvSpPr>
        <p:spPr>
          <a:xfrm>
            <a:off x="515938" y="5255939"/>
            <a:ext cx="5837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Montserrat" panose="00000500000000000000" pitchFamily="2" charset="-52"/>
              </a:rPr>
              <a:t>Здесь изображены </a:t>
            </a: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несколько видеокамер</a:t>
            </a: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На которых отображаются люди и их эмоции</a:t>
            </a:r>
          </a:p>
        </p:txBody>
      </p:sp>
    </p:spTree>
    <p:extLst>
      <p:ext uri="{BB962C8B-B14F-4D97-AF65-F5344CB8AC3E}">
        <p14:creationId xmlns:p14="http://schemas.microsoft.com/office/powerpoint/2010/main" val="175589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 bwMode="auto"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5" name="Прямоугольник: скругленные углы 4"/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" name="Прямоугольник: скругленные углы 5"/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7" name="Прямоугольник: скругленные углы 6"/>
          <p:cNvSpPr/>
          <p:nvPr/>
        </p:nvSpPr>
        <p:spPr bwMode="auto"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TextBox 7"/>
          <p:cNvSpPr txBox="1"/>
          <p:nvPr/>
        </p:nvSpPr>
        <p:spPr bwMode="auto"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>
                <a:solidFill>
                  <a:schemeClr val="bg1"/>
                </a:solidFill>
                <a:latin typeface="Montserrat"/>
              </a:rPr>
              <a:t>Дополнительные материалы</a:t>
            </a: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11B26A-90BD-29CC-CDFD-A09070AA2B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61" t="7550" r="28662"/>
          <a:stretch/>
        </p:blipFill>
        <p:spPr bwMode="auto">
          <a:xfrm>
            <a:off x="120419" y="63139"/>
            <a:ext cx="1869903" cy="11044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7C717F9-A3BF-C6E6-F167-82333CA777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55" y="1796360"/>
            <a:ext cx="3302790" cy="38522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3399B67-692A-E6FB-8A3E-23C782CB1A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04" y="1815447"/>
            <a:ext cx="3285543" cy="38331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4" name="Группа 43"/>
          <p:cNvGrpSpPr/>
          <p:nvPr/>
        </p:nvGrpSpPr>
        <p:grpSpPr bwMode="auto">
          <a:xfrm>
            <a:off x="-20294" y="-17376"/>
            <a:ext cx="12232588" cy="7780879"/>
            <a:chOff x="0" y="0"/>
            <a:chExt cx="12232588" cy="7780879"/>
          </a:xfrm>
        </p:grpSpPr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/>
          </p:blipFill>
          <p:spPr bwMode="auto">
            <a:xfrm>
              <a:off x="0" y="1932545"/>
              <a:ext cx="7816571" cy="1919111"/>
            </a:xfrm>
            <a:prstGeom prst="rect">
              <a:avLst/>
            </a:prstGeom>
          </p:spPr>
        </p:pic>
        <p:pic>
          <p:nvPicPr>
            <p:cNvPr id="41" name="Рисунок 40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/>
          </p:blipFill>
          <p:spPr bwMode="auto">
            <a:xfrm>
              <a:off x="0" y="3909219"/>
              <a:ext cx="7816571" cy="1919111"/>
            </a:xfrm>
            <a:prstGeom prst="rect">
              <a:avLst/>
            </a:prstGeom>
          </p:spPr>
        </p:pic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/>
          </p:blipFill>
          <p:spPr bwMode="auto">
            <a:xfrm>
              <a:off x="0" y="5861768"/>
              <a:ext cx="7816571" cy="1919111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/>
          </p:blipFill>
          <p:spPr bwMode="auto">
            <a:xfrm>
              <a:off x="0" y="6396"/>
              <a:ext cx="7816571" cy="1919111"/>
            </a:xfrm>
            <a:prstGeom prst="rect">
              <a:avLst/>
            </a:prstGeom>
          </p:spPr>
        </p:pic>
        <p:sp>
          <p:nvSpPr>
            <p:cNvPr id="43" name="Прямоугольник 42"/>
            <p:cNvSpPr/>
            <p:nvPr/>
          </p:nvSpPr>
          <p:spPr bwMode="auto">
            <a:xfrm>
              <a:off x="40588" y="0"/>
              <a:ext cx="12192000" cy="684520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41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defRPr/>
              </a:pPr>
              <a:endParaRPr lang="ru-RU"/>
            </a:p>
          </p:txBody>
        </p:sp>
      </p:grpSp>
      <p:grpSp>
        <p:nvGrpSpPr>
          <p:cNvPr id="25" name="Группа 24"/>
          <p:cNvGrpSpPr/>
          <p:nvPr/>
        </p:nvGrpSpPr>
        <p:grpSpPr bwMode="auto">
          <a:xfrm>
            <a:off x="4867208" y="1763911"/>
            <a:ext cx="6911735" cy="766800"/>
            <a:chOff x="4762500" y="1679933"/>
            <a:chExt cx="6911735" cy="593367"/>
          </a:xfrm>
        </p:grpSpPr>
        <p:sp>
          <p:nvSpPr>
            <p:cNvPr id="10" name="Прямоугольник 9"/>
            <p:cNvSpPr/>
            <p:nvPr/>
          </p:nvSpPr>
          <p:spPr bwMode="auto">
            <a:xfrm>
              <a:off x="4762500" y="1679933"/>
              <a:ext cx="6562724" cy="593367"/>
            </a:xfrm>
            <a:prstGeom prst="rect">
              <a:avLst/>
            </a:prstGeom>
            <a:gradFill>
              <a:gsLst>
                <a:gs pos="0">
                  <a:srgbClr val="FEF5F4"/>
                </a:gs>
                <a:gs pos="100000">
                  <a:srgbClr val="E94A3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Овал 14"/>
            <p:cNvSpPr/>
            <p:nvPr/>
          </p:nvSpPr>
          <p:spPr bwMode="auto">
            <a:xfrm>
              <a:off x="10907436" y="1679933"/>
              <a:ext cx="766800" cy="593366"/>
            </a:xfrm>
            <a:prstGeom prst="ellipse">
              <a:avLst/>
            </a:prstGeom>
            <a:solidFill>
              <a:srgbClr val="BE16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24" name="Группа 23"/>
          <p:cNvGrpSpPr/>
          <p:nvPr/>
        </p:nvGrpSpPr>
        <p:grpSpPr bwMode="auto">
          <a:xfrm>
            <a:off x="4857320" y="2793295"/>
            <a:ext cx="6919355" cy="766800"/>
            <a:chOff x="4762500" y="2559184"/>
            <a:chExt cx="6919355" cy="593367"/>
          </a:xfrm>
        </p:grpSpPr>
        <p:sp>
          <p:nvSpPr>
            <p:cNvPr id="11" name="Прямоугольник 10"/>
            <p:cNvSpPr/>
            <p:nvPr/>
          </p:nvSpPr>
          <p:spPr bwMode="auto">
            <a:xfrm>
              <a:off x="4762500" y="2559184"/>
              <a:ext cx="6562724" cy="593367"/>
            </a:xfrm>
            <a:prstGeom prst="rect">
              <a:avLst/>
            </a:prstGeom>
            <a:gradFill>
              <a:gsLst>
                <a:gs pos="0">
                  <a:srgbClr val="FFFBF4"/>
                </a:gs>
                <a:gs pos="100000">
                  <a:srgbClr val="FABC5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6" name="Овал 15"/>
            <p:cNvSpPr/>
            <p:nvPr/>
          </p:nvSpPr>
          <p:spPr bwMode="auto">
            <a:xfrm>
              <a:off x="10915056" y="2559184"/>
              <a:ext cx="766800" cy="593366"/>
            </a:xfrm>
            <a:prstGeom prst="ellipse">
              <a:avLst/>
            </a:prstGeom>
            <a:solidFill>
              <a:srgbClr val="F39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23" name="Группа 22"/>
          <p:cNvGrpSpPr/>
          <p:nvPr/>
        </p:nvGrpSpPr>
        <p:grpSpPr bwMode="auto">
          <a:xfrm>
            <a:off x="4857320" y="3804640"/>
            <a:ext cx="6919355" cy="766800"/>
            <a:chOff x="4762500" y="3437476"/>
            <a:chExt cx="6919355" cy="594326"/>
          </a:xfrm>
        </p:grpSpPr>
        <p:sp>
          <p:nvSpPr>
            <p:cNvPr id="12" name="Прямоугольник 11"/>
            <p:cNvSpPr/>
            <p:nvPr/>
          </p:nvSpPr>
          <p:spPr bwMode="auto">
            <a:xfrm>
              <a:off x="4762500" y="3438435"/>
              <a:ext cx="6562724" cy="593367"/>
            </a:xfrm>
            <a:prstGeom prst="rect">
              <a:avLst/>
            </a:prstGeom>
            <a:gradFill>
              <a:gsLst>
                <a:gs pos="0">
                  <a:srgbClr val="FFFEF2"/>
                </a:gs>
                <a:gs pos="100000">
                  <a:srgbClr val="F9ED38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7" name="Овал 16"/>
            <p:cNvSpPr/>
            <p:nvPr/>
          </p:nvSpPr>
          <p:spPr bwMode="auto">
            <a:xfrm>
              <a:off x="10915056" y="3437476"/>
              <a:ext cx="766800" cy="593366"/>
            </a:xfrm>
            <a:prstGeom prst="ellipse">
              <a:avLst/>
            </a:prstGeom>
            <a:solidFill>
              <a:srgbClr val="F2E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21" name="Группа 20"/>
          <p:cNvGrpSpPr/>
          <p:nvPr/>
        </p:nvGrpSpPr>
        <p:grpSpPr bwMode="auto">
          <a:xfrm>
            <a:off x="4459159" y="4741295"/>
            <a:ext cx="7378822" cy="770708"/>
            <a:chOff x="4470674" y="5193098"/>
            <a:chExt cx="7378822" cy="597207"/>
          </a:xfrm>
        </p:grpSpPr>
        <p:sp>
          <p:nvSpPr>
            <p:cNvPr id="14" name="Прямоугольник 13"/>
            <p:cNvSpPr/>
            <p:nvPr/>
          </p:nvSpPr>
          <p:spPr bwMode="auto">
            <a:xfrm>
              <a:off x="4470674" y="5196938"/>
              <a:ext cx="7019924" cy="593367"/>
            </a:xfrm>
            <a:prstGeom prst="rect">
              <a:avLst/>
            </a:prstGeom>
            <a:gradFill>
              <a:gsLst>
                <a:gs pos="0">
                  <a:srgbClr val="F3F5FB"/>
                </a:gs>
                <a:gs pos="100000">
                  <a:srgbClr val="5C8FC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Овал 18"/>
            <p:cNvSpPr/>
            <p:nvPr/>
          </p:nvSpPr>
          <p:spPr bwMode="auto">
            <a:xfrm>
              <a:off x="11082696" y="5193098"/>
              <a:ext cx="766800" cy="593366"/>
            </a:xfrm>
            <a:prstGeom prst="ellipse">
              <a:avLst/>
            </a:prstGeom>
            <a:solidFill>
              <a:srgbClr val="0F71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95868" y="165474"/>
            <a:ext cx="1820343" cy="1017859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 bwMode="auto">
          <a:xfrm>
            <a:off x="515938" y="1223328"/>
            <a:ext cx="4246562" cy="5158422"/>
            <a:chOff x="515938" y="1223328"/>
            <a:chExt cx="4246562" cy="5158422"/>
          </a:xfrm>
        </p:grpSpPr>
        <p:sp>
          <p:nvSpPr>
            <p:cNvPr id="5" name="Прямоугольник: скругленные углы 4"/>
            <p:cNvSpPr/>
            <p:nvPr/>
          </p:nvSpPr>
          <p:spPr bwMode="auto">
            <a:xfrm>
              <a:off x="693738" y="1364378"/>
              <a:ext cx="4068762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" name="Прямоугольник: скругленные углы 5"/>
            <p:cNvSpPr/>
            <p:nvPr/>
          </p:nvSpPr>
          <p:spPr bwMode="auto">
            <a:xfrm>
              <a:off x="515938" y="1223328"/>
              <a:ext cx="4068762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7" name="Прямоугольник: скругленные углы 6"/>
          <p:cNvSpPr/>
          <p:nvPr/>
        </p:nvSpPr>
        <p:spPr bwMode="auto">
          <a:xfrm>
            <a:off x="1023329" y="966778"/>
            <a:ext cx="3027971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TextBox 7"/>
          <p:cNvSpPr txBox="1"/>
          <p:nvPr/>
        </p:nvSpPr>
        <p:spPr bwMode="auto">
          <a:xfrm>
            <a:off x="609600" y="1023273"/>
            <a:ext cx="391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Результат прототипа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 bwMode="auto">
          <a:xfrm>
            <a:off x="515938" y="1572502"/>
            <a:ext cx="4068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latin typeface="Montserrat"/>
              </a:rPr>
              <a:t>Фото прототипа</a:t>
            </a:r>
            <a:endParaRPr dirty="0"/>
          </a:p>
        </p:txBody>
      </p:sp>
      <p:sp>
        <p:nvSpPr>
          <p:cNvPr id="20" name="TextBox 19"/>
          <p:cNvSpPr txBox="1"/>
          <p:nvPr/>
        </p:nvSpPr>
        <p:spPr bwMode="auto">
          <a:xfrm>
            <a:off x="5022758" y="1706484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600" dirty="0">
                <a:latin typeface="FSRAILWAYTT Bold"/>
              </a:rPr>
              <a:t>ЦЕЛЬ</a:t>
            </a:r>
            <a:endParaRPr dirty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5027785" y="1988142"/>
            <a:ext cx="5967539" cy="45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 b="0" i="0" u="none" strike="noStrike" cap="none" spc="0" dirty="0">
                <a:solidFill>
                  <a:schemeClr val="tx1"/>
                </a:solidFill>
                <a:latin typeface="FSRAILWAYTT Bold"/>
                <a:ea typeface="FSRAILWAYTT Bold"/>
                <a:cs typeface="FSRAILWAYTT Bold"/>
              </a:rPr>
              <a:t>разработать систему распознавания эмоций человека для повышения безопасности при дополнительном досмотре.</a:t>
            </a:r>
            <a:endParaRPr sz="1200" dirty="0">
              <a:latin typeface="FSRAILWAYTT Bold"/>
              <a:cs typeface="FSRAILWAYTT Bold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5044346" y="2695203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600" dirty="0">
                <a:latin typeface="FSRAILWAYTT Bold"/>
              </a:rPr>
              <a:t>УНИКАЛЬНОСТЬ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 bwMode="auto">
          <a:xfrm>
            <a:off x="5031334" y="2953370"/>
            <a:ext cx="542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 dirty="0">
                <a:latin typeface="FSRAILWAYTT Bold"/>
              </a:rPr>
              <a:t>Наше приложение способно определять 26 различных эмоций</a:t>
            </a:r>
          </a:p>
          <a:p>
            <a:pPr>
              <a:defRPr/>
            </a:pPr>
            <a:r>
              <a:rPr lang="ru-RU" sz="1200" dirty="0">
                <a:latin typeface="FSRAILWAYTT Bold"/>
              </a:rPr>
              <a:t>Мы анализируем как видео так и аудио потока</a:t>
            </a:r>
            <a:r>
              <a:rPr lang="en-US" sz="1200" dirty="0">
                <a:latin typeface="FSRAILWAYTT Bold"/>
              </a:rPr>
              <a:t>,</a:t>
            </a:r>
            <a:r>
              <a:rPr lang="ru-RU" sz="1200" dirty="0">
                <a:latin typeface="FSRAILWAYTT Bold"/>
              </a:rPr>
              <a:t>также определяем потенциально опасные объекты</a:t>
            </a:r>
            <a:endParaRPr sz="1200" dirty="0">
              <a:latin typeface="FSRAILWAYTT Bold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5029340" y="3740444"/>
            <a:ext cx="1250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600" dirty="0">
                <a:latin typeface="FSRAILWAYTT Bold"/>
              </a:rPr>
              <a:t>ДЛЯ КОГО</a:t>
            </a:r>
            <a:endParaRPr dirty="0"/>
          </a:p>
        </p:txBody>
      </p:sp>
      <p:sp>
        <p:nvSpPr>
          <p:cNvPr id="30" name="TextBox 29"/>
          <p:cNvSpPr txBox="1"/>
          <p:nvPr/>
        </p:nvSpPr>
        <p:spPr bwMode="auto">
          <a:xfrm>
            <a:off x="5044346" y="4001281"/>
            <a:ext cx="5968980" cy="45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 b="0" i="0" u="none" strike="noStrike" cap="none" spc="0" dirty="0">
                <a:solidFill>
                  <a:schemeClr val="tx1"/>
                </a:solidFill>
                <a:latin typeface="FSRAILWAYTT Bold"/>
                <a:ea typeface="FSRAILWAYTT Bold"/>
                <a:cs typeface="FSRAILWAYTT Bold"/>
              </a:rPr>
              <a:t>Медицинские</a:t>
            </a:r>
            <a:r>
              <a:rPr lang="en-US" sz="1200" b="0" i="0" u="none" strike="noStrike" cap="none" spc="0" dirty="0">
                <a:solidFill>
                  <a:schemeClr val="tx1"/>
                </a:solidFill>
                <a:latin typeface="FSRAILWAYTT Bold"/>
                <a:ea typeface="FSRAILWAYTT Bold"/>
                <a:cs typeface="FSRAILWAYTT Bold"/>
              </a:rPr>
              <a:t>/</a:t>
            </a:r>
            <a:r>
              <a:rPr lang="ru-RU" sz="1200" b="0" i="0" u="none" strike="noStrike" cap="none" spc="0" dirty="0">
                <a:solidFill>
                  <a:schemeClr val="tx1"/>
                </a:solidFill>
                <a:latin typeface="FSRAILWAYTT Bold"/>
                <a:ea typeface="FSRAILWAYTT Bold"/>
                <a:cs typeface="FSRAILWAYTT Bold"/>
              </a:rPr>
              <a:t>коммерческие организации</a:t>
            </a:r>
            <a:r>
              <a:rPr lang="ru-RU" sz="1200" dirty="0">
                <a:latin typeface="FSRAILWAYTT Bold"/>
                <a:ea typeface="FSRAILWAYTT Bold"/>
                <a:cs typeface="FSRAILWAYTT Bold"/>
              </a:rPr>
              <a:t>, а также организаторы больших мероприятий и силовые структуры</a:t>
            </a:r>
            <a:endParaRPr dirty="0">
              <a:latin typeface="FSRAILWAYTT Bold"/>
              <a:cs typeface="FSRAILWAYTT Bold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4998472" y="4703588"/>
            <a:ext cx="1065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600" dirty="0">
                <a:latin typeface="FSRAILWAYTT Bold"/>
              </a:rPr>
              <a:t>АВТОРЫ</a:t>
            </a:r>
            <a:endParaRPr dirty="0"/>
          </a:p>
        </p:txBody>
      </p:sp>
      <p:sp>
        <p:nvSpPr>
          <p:cNvPr id="34" name="TextBox 33"/>
          <p:cNvSpPr txBox="1"/>
          <p:nvPr/>
        </p:nvSpPr>
        <p:spPr bwMode="auto">
          <a:xfrm>
            <a:off x="4996837" y="4959069"/>
            <a:ext cx="6244465" cy="45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 dirty="0">
                <a:latin typeface="FSRAILWAYTT Bold"/>
                <a:ea typeface="FSRAILWAYTT Bold"/>
                <a:cs typeface="FSRAILWAYTT Bold"/>
              </a:rPr>
              <a:t>Шмидт Герберт Евгеньевич, Хворостов Егор Денисович, </a:t>
            </a:r>
            <a:r>
              <a:rPr lang="ru-RU" sz="1200" dirty="0" err="1">
                <a:latin typeface="FSRAILWAYTT Bold"/>
                <a:ea typeface="FSRAILWAYTT Bold"/>
                <a:cs typeface="FSRAILWAYTT Bold"/>
              </a:rPr>
              <a:t>Виншель</a:t>
            </a:r>
            <a:r>
              <a:rPr lang="ru-RU" sz="1200" dirty="0">
                <a:latin typeface="FSRAILWAYTT Bold"/>
                <a:ea typeface="FSRAILWAYTT Bold"/>
                <a:cs typeface="FSRAILWAYTT Bold"/>
              </a:rPr>
              <a:t> Виктор Сергеевич, Ноженко Кирилл Романович</a:t>
            </a:r>
            <a:endParaRPr dirty="0">
              <a:latin typeface="FSRAILWAYTT Bold"/>
              <a:cs typeface="FSRAILWAYTT Bold"/>
            </a:endParaRPr>
          </a:p>
        </p:txBody>
      </p:sp>
      <p:pic>
        <p:nvPicPr>
          <p:cNvPr id="35" name="Google Shape;151;p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1193328" y="1915577"/>
            <a:ext cx="449149" cy="44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56;p2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11157051" y="2929364"/>
            <a:ext cx="495154" cy="49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61;p2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11172515" y="3954048"/>
            <a:ext cx="460233" cy="46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71;p2"/>
          <p:cNvPicPr/>
          <p:nvPr/>
        </p:nvPicPr>
        <p:blipFill>
          <a:blip r:embed="rId7">
            <a:alphaModFix/>
          </a:blip>
          <a:stretch/>
        </p:blipFill>
        <p:spPr bwMode="auto">
          <a:xfrm>
            <a:off x="11178449" y="4872865"/>
            <a:ext cx="497613" cy="49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E73DFB6F-58B2-B457-0143-AE6DA87F4D7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961" t="7550" r="28662"/>
          <a:stretch/>
        </p:blipFill>
        <p:spPr bwMode="auto">
          <a:xfrm>
            <a:off x="8125965" y="198554"/>
            <a:ext cx="1869903" cy="110449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7A71039-AE23-FC34-CDDC-6242DBCAC2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9285" y="2045038"/>
            <a:ext cx="1882067" cy="184989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5837268-540A-1BD5-1CE5-0413187E8F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116" y="4094988"/>
            <a:ext cx="2904425" cy="1709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717E5A5-E2FC-DE99-BBEE-51C288C7CF3F}"/>
              </a:ext>
            </a:extLst>
          </p:cNvPr>
          <p:cNvSpPr/>
          <p:nvPr/>
        </p:nvSpPr>
        <p:spPr bwMode="auto">
          <a:xfrm>
            <a:off x="6029127" y="1613874"/>
            <a:ext cx="5621851" cy="37856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6CFC17B-DBD2-24DA-DA1E-1CCBDD0254F9}"/>
              </a:ext>
            </a:extLst>
          </p:cNvPr>
          <p:cNvSpPr/>
          <p:nvPr/>
        </p:nvSpPr>
        <p:spPr>
          <a:xfrm>
            <a:off x="258249" y="1613876"/>
            <a:ext cx="5621851" cy="37856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sp>
        <p:nvSpPr>
          <p:cNvPr id="7" name="Прямоугольник: скругленные углы 6"/>
          <p:cNvSpPr/>
          <p:nvPr/>
        </p:nvSpPr>
        <p:spPr bwMode="auto">
          <a:xfrm>
            <a:off x="406632" y="356161"/>
            <a:ext cx="5756242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TextBox 7"/>
          <p:cNvSpPr txBox="1"/>
          <p:nvPr/>
        </p:nvSpPr>
        <p:spPr bwMode="auto">
          <a:xfrm>
            <a:off x="614412" y="412656"/>
            <a:ext cx="492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Технологии проекта</a:t>
            </a:r>
            <a:endParaRPr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20B352-9353-4610-53FC-80B1CE2F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61" t="7550" r="28662"/>
          <a:stretch/>
        </p:blipFill>
        <p:spPr bwMode="auto">
          <a:xfrm>
            <a:off x="8197026" y="60464"/>
            <a:ext cx="1869903" cy="1104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006E0C-1540-2EE4-CC5C-43871EB52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1736986"/>
            <a:ext cx="535463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Montserrat" panose="00000500000000000000" pitchFamily="2" charset="-52"/>
              </a:rPr>
              <a:t>Используемые датасеты: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Montserrat" panose="00000500000000000000" pitchFamily="2" charset="-52"/>
              </a:rPr>
              <a:t>Emotic</a:t>
            </a:r>
            <a:r>
              <a:rPr lang="en-US" sz="2400" dirty="0">
                <a:latin typeface="Montserrat" panose="00000500000000000000" pitchFamily="2" charset="-52"/>
              </a:rPr>
              <a:t>: 26 </a:t>
            </a:r>
            <a:r>
              <a:rPr lang="ru-RU" sz="2400" dirty="0">
                <a:latin typeface="Montserrat" panose="00000500000000000000" pitchFamily="2" charset="-52"/>
              </a:rPr>
              <a:t>категорий дискретных эмоций, непрерывные измерения (</a:t>
            </a:r>
            <a:r>
              <a:rPr lang="en-US" sz="2400" dirty="0">
                <a:latin typeface="Montserrat" panose="00000500000000000000" pitchFamily="2" charset="-52"/>
              </a:rPr>
              <a:t>Valence, Arousal, Dominance), </a:t>
            </a:r>
            <a:r>
              <a:rPr lang="ru-RU" sz="2400" dirty="0">
                <a:latin typeface="Montserrat" panose="00000500000000000000" pitchFamily="2" charset="-52"/>
              </a:rPr>
              <a:t>более 34,000 изображений.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Montserrat" panose="00000500000000000000" pitchFamily="2" charset="-52"/>
              </a:rPr>
              <a:t>Dusha</a:t>
            </a:r>
            <a:r>
              <a:rPr lang="en-US" sz="2400" i="1" dirty="0">
                <a:latin typeface="Montserrat" panose="00000500000000000000" pitchFamily="2" charset="-52"/>
              </a:rPr>
              <a:t>: </a:t>
            </a:r>
            <a:r>
              <a:rPr lang="ru-RU" sz="2400" dirty="0">
                <a:latin typeface="Montserrat" panose="00000500000000000000" pitchFamily="2" charset="-52"/>
              </a:rPr>
              <a:t>датасет для определения эмоций с русской речью от </a:t>
            </a:r>
            <a:r>
              <a:rPr lang="ru-RU" sz="2400" dirty="0" err="1">
                <a:latin typeface="Montserrat" panose="00000500000000000000" pitchFamily="2" charset="-52"/>
              </a:rPr>
              <a:t>сбера</a:t>
            </a:r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C5DAC8-B778-34D7-C0CC-BE4330D2C08F}"/>
              </a:ext>
            </a:extLst>
          </p:cNvPr>
          <p:cNvSpPr txBox="1"/>
          <p:nvPr/>
        </p:nvSpPr>
        <p:spPr>
          <a:xfrm>
            <a:off x="6246538" y="1798542"/>
            <a:ext cx="577087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>
                <a:latin typeface="Montserrat" panose="00000500000000000000" pitchFamily="2" charset="-52"/>
              </a:rPr>
              <a:t>Технические</a:t>
            </a:r>
            <a:r>
              <a:rPr lang="en-US" sz="2600" dirty="0">
                <a:latin typeface="Montserrat" panose="00000500000000000000" pitchFamily="2" charset="-52"/>
              </a:rPr>
              <a:t> </a:t>
            </a:r>
            <a:r>
              <a:rPr lang="ru-RU" sz="2600" dirty="0">
                <a:latin typeface="Montserrat" panose="00000500000000000000" pitchFamily="2" charset="-52"/>
              </a:rPr>
              <a:t>компоненты:</a:t>
            </a:r>
            <a:endParaRPr lang="en-US" sz="2600" dirty="0">
              <a:latin typeface="Montserrat" panose="00000500000000000000" pitchFamily="2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i="1" dirty="0">
                <a:latin typeface="Montserrat" panose="00000500000000000000" pitchFamily="2" charset="-52"/>
              </a:rPr>
              <a:t>Язык: </a:t>
            </a:r>
            <a:r>
              <a:rPr lang="en-US" sz="2600" dirty="0">
                <a:latin typeface="Montserrat" panose="00000500000000000000" pitchFamily="2" charset="-52"/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i="1" dirty="0">
                <a:latin typeface="Montserrat" panose="00000500000000000000" pitchFamily="2" charset="-52"/>
              </a:rPr>
              <a:t>GUI: </a:t>
            </a:r>
            <a:r>
              <a:rPr lang="en-US" sz="2600" dirty="0">
                <a:latin typeface="Montserrat" panose="00000500000000000000" pitchFamily="2" charset="-52"/>
              </a:rPr>
              <a:t>PyQt5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i="1" dirty="0">
                <a:latin typeface="Montserrat" panose="00000500000000000000" pitchFamily="2" charset="-52"/>
              </a:rPr>
              <a:t>Нейронные сети: </a:t>
            </a:r>
            <a:r>
              <a:rPr lang="en-US" sz="2600" dirty="0" err="1">
                <a:latin typeface="Montserrat" panose="00000500000000000000" pitchFamily="2" charset="-52"/>
              </a:rPr>
              <a:t>PyTorch</a:t>
            </a:r>
            <a:r>
              <a:rPr lang="en-US" sz="2600" dirty="0">
                <a:latin typeface="Montserrat" panose="00000500000000000000" pitchFamily="2" charset="-52"/>
              </a:rPr>
              <a:t>, </a:t>
            </a:r>
            <a:r>
              <a:rPr lang="en-US" sz="2600" dirty="0" err="1">
                <a:latin typeface="Montserrat" panose="00000500000000000000" pitchFamily="2" charset="-52"/>
              </a:rPr>
              <a:t>Tensorflow</a:t>
            </a:r>
            <a:endParaRPr lang="en-US" sz="2600" dirty="0">
              <a:latin typeface="Montserrat" panose="00000500000000000000" pitchFamily="2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i="1" dirty="0">
                <a:latin typeface="Montserrat" panose="00000500000000000000" pitchFamily="2" charset="-52"/>
              </a:rPr>
              <a:t>Обработка изображений: </a:t>
            </a:r>
            <a:r>
              <a:rPr lang="en-US" sz="2600" dirty="0">
                <a:latin typeface="Montserrat" panose="00000500000000000000" pitchFamily="2" charset="-52"/>
              </a:rPr>
              <a:t>OpenCV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600" i="1" dirty="0">
                <a:latin typeface="Montserrat" panose="00000500000000000000" pitchFamily="2" charset="-52"/>
              </a:rPr>
              <a:t>Аудио-анализ: </a:t>
            </a:r>
            <a:r>
              <a:rPr lang="en-US" sz="2600" dirty="0" err="1">
                <a:latin typeface="Montserrat" panose="00000500000000000000" pitchFamily="2" charset="-52"/>
              </a:rPr>
              <a:t>librosa</a:t>
            </a:r>
            <a:endParaRPr lang="en-US" sz="26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 bwMode="auto">
          <a:xfrm>
            <a:off x="-61705" y="2880166"/>
            <a:ext cx="12601641" cy="1097667"/>
            <a:chOff x="-61705" y="2880166"/>
            <a:chExt cx="12601641" cy="1097667"/>
          </a:xfrm>
        </p:grpSpPr>
        <p:pic>
          <p:nvPicPr>
            <p:cNvPr id="54" name="Рисунок 53"/>
            <p:cNvPicPr>
              <a:picLocks noChangeAspect="1"/>
            </p:cNvPicPr>
            <p:nvPr/>
          </p:nvPicPr>
          <p:blipFill>
            <a:blip r:embed="rId2"/>
            <a:srcRect l="74783"/>
            <a:stretch/>
          </p:blipFill>
          <p:spPr bwMode="auto">
            <a:xfrm>
              <a:off x="11411549" y="2880166"/>
              <a:ext cx="1128387" cy="1097667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5592323" y="2880166"/>
              <a:ext cx="4474606" cy="1097667"/>
            </a:xfrm>
            <a:prstGeom prst="rect">
              <a:avLst/>
            </a:prstGeom>
          </p:spPr>
        </p:pic>
        <p:pic>
          <p:nvPicPr>
            <p:cNvPr id="51" name="Рисунок 50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1092200" y="2880166"/>
              <a:ext cx="4474606" cy="1097667"/>
            </a:xfrm>
            <a:prstGeom prst="rect">
              <a:avLst/>
            </a:prstGeom>
          </p:spPr>
        </p:pic>
        <p:pic>
          <p:nvPicPr>
            <p:cNvPr id="52" name="Рисунок 51"/>
            <p:cNvPicPr>
              <a:picLocks noChangeAspect="1"/>
            </p:cNvPicPr>
            <p:nvPr/>
          </p:nvPicPr>
          <p:blipFill>
            <a:blip r:embed="rId2"/>
            <a:srcRect l="74783"/>
            <a:stretch/>
          </p:blipFill>
          <p:spPr bwMode="auto">
            <a:xfrm>
              <a:off x="-61705" y="2880166"/>
              <a:ext cx="1128387" cy="1097667"/>
            </a:xfrm>
            <a:prstGeom prst="rect">
              <a:avLst/>
            </a:prstGeom>
          </p:spPr>
        </p:pic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sp>
        <p:nvSpPr>
          <p:cNvPr id="7" name="Прямоугольник: скругленные углы 6"/>
          <p:cNvSpPr/>
          <p:nvPr/>
        </p:nvSpPr>
        <p:spPr bwMode="auto">
          <a:xfrm>
            <a:off x="525463" y="573141"/>
            <a:ext cx="5756242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TextBox 7"/>
          <p:cNvSpPr txBox="1"/>
          <p:nvPr/>
        </p:nvSpPr>
        <p:spPr bwMode="auto">
          <a:xfrm>
            <a:off x="733243" y="629636"/>
            <a:ext cx="492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>
                <a:solidFill>
                  <a:schemeClr val="bg1"/>
                </a:solidFill>
                <a:latin typeface="Montserrat"/>
              </a:rPr>
              <a:t>Исследование аналогов решения</a:t>
            </a:r>
            <a:endParaRPr/>
          </a:p>
        </p:txBody>
      </p:sp>
      <p:grpSp>
        <p:nvGrpSpPr>
          <p:cNvPr id="3" name="Группа 2"/>
          <p:cNvGrpSpPr/>
          <p:nvPr/>
        </p:nvGrpSpPr>
        <p:grpSpPr bwMode="auto">
          <a:xfrm>
            <a:off x="515938" y="1352549"/>
            <a:ext cx="3063692" cy="5029199"/>
            <a:chOff x="515938" y="1352549"/>
            <a:chExt cx="3063692" cy="5029199"/>
          </a:xfrm>
        </p:grpSpPr>
        <p:sp>
          <p:nvSpPr>
            <p:cNvPr id="5" name="Прямоугольник: скругленные углы 4"/>
            <p:cNvSpPr/>
            <p:nvPr/>
          </p:nvSpPr>
          <p:spPr bwMode="auto">
            <a:xfrm>
              <a:off x="636588" y="1443634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" name="Прямоугольник: скругленные углы 5"/>
            <p:cNvSpPr/>
            <p:nvPr/>
          </p:nvSpPr>
          <p:spPr bwMode="auto">
            <a:xfrm>
              <a:off x="515938" y="1352549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55" name="Группа 54"/>
          <p:cNvGrpSpPr/>
          <p:nvPr/>
        </p:nvGrpSpPr>
        <p:grpSpPr bwMode="auto">
          <a:xfrm flipV="1">
            <a:off x="849222" y="1608423"/>
            <a:ext cx="2502968" cy="390087"/>
            <a:chOff x="4762500" y="1679933"/>
            <a:chExt cx="7122579" cy="593367"/>
          </a:xfrm>
        </p:grpSpPr>
        <p:sp>
          <p:nvSpPr>
            <p:cNvPr id="56" name="Прямоугольник 55"/>
            <p:cNvSpPr/>
            <p:nvPr/>
          </p:nvSpPr>
          <p:spPr bwMode="auto">
            <a:xfrm>
              <a:off x="4762500" y="1679933"/>
              <a:ext cx="6562724" cy="59336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A7CE7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57" name="Овал 56"/>
            <p:cNvSpPr/>
            <p:nvPr/>
          </p:nvSpPr>
          <p:spPr bwMode="auto">
            <a:xfrm>
              <a:off x="10778690" y="1679933"/>
              <a:ext cx="1106390" cy="593365"/>
            </a:xfrm>
            <a:prstGeom prst="ellipse">
              <a:avLst/>
            </a:prstGeom>
            <a:solidFill>
              <a:srgbClr val="84B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39" name="TextBox 38"/>
          <p:cNvSpPr txBox="1"/>
          <p:nvPr/>
        </p:nvSpPr>
        <p:spPr bwMode="auto">
          <a:xfrm>
            <a:off x="721993" y="1623717"/>
            <a:ext cx="1733781" cy="396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2000" b="1">
                <a:latin typeface="Montserrat"/>
                <a:ea typeface="Montserrat"/>
                <a:cs typeface="Montserrat"/>
              </a:rPr>
              <a:t>FaceReader</a:t>
            </a:r>
            <a:endParaRPr sz="2000" b="1"/>
          </a:p>
        </p:txBody>
      </p:sp>
      <p:sp>
        <p:nvSpPr>
          <p:cNvPr id="40" name="TextBox 39"/>
          <p:cNvSpPr txBox="1"/>
          <p:nvPr/>
        </p:nvSpPr>
        <p:spPr bwMode="auto">
          <a:xfrm>
            <a:off x="721993" y="1998900"/>
            <a:ext cx="2579865" cy="466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 dirty="0">
                <a:latin typeface="Montserrat"/>
                <a:ea typeface="Montserrat"/>
                <a:cs typeface="Montserrat"/>
              </a:rPr>
              <a:t>Интерфейс:</a:t>
            </a:r>
            <a:endParaRPr sz="1200" dirty="0">
              <a:latin typeface="Montserrat"/>
              <a:cs typeface="Montserrat"/>
            </a:endParaRPr>
          </a:p>
          <a:p>
            <a:pPr marL="217793" indent="-217793" algn="l">
              <a:buFont typeface="Arial"/>
              <a:buChar char="•"/>
              <a:defRPr/>
            </a:pPr>
            <a:r>
              <a:rPr lang="ru-RU" sz="12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Программа хорошо визуализирована, можно посмотреть гистограммы и диаграммы.</a:t>
            </a:r>
            <a:endParaRPr lang="ru-RU" sz="1200" b="0" i="0" u="none" strike="noStrike" cap="none" spc="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793" indent="-217793" algn="l">
              <a:buFont typeface="Arial"/>
              <a:buChar char="•"/>
              <a:defRPr/>
            </a:pPr>
            <a:endParaRPr sz="1200" b="0" i="0" u="none" strike="noStrike" cap="none" spc="0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algn="l">
              <a:defRPr/>
            </a:pPr>
            <a:r>
              <a:rPr lang="ru-RU" sz="12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Преимущества:</a:t>
            </a:r>
            <a:endParaRPr sz="1200" b="0" i="0" u="none" strike="noStrike" cap="none" spc="0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217793" indent="-217793" algn="l">
              <a:buFont typeface="Arial"/>
              <a:buChar char="•"/>
              <a:defRPr/>
            </a:pPr>
            <a:r>
              <a:rPr lang="ru-RU" sz="12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Программа работает с видео,</a:t>
            </a:r>
            <a:endParaRPr sz="1200" dirty="0">
              <a:latin typeface="Montserrat"/>
              <a:cs typeface="Montserrat"/>
            </a:endParaRPr>
          </a:p>
          <a:p>
            <a:pPr marL="217793" indent="-217793" algn="l">
              <a:buFont typeface="Arial"/>
              <a:buChar char="•"/>
              <a:defRPr/>
            </a:pPr>
            <a:r>
              <a:rPr lang="ru-RU" sz="12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Данные </a:t>
            </a:r>
            <a:r>
              <a:rPr lang="ru-RU" sz="1200" b="0" i="0" u="none" strike="noStrike" cap="none" spc="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FaceReader</a:t>
            </a:r>
            <a:r>
              <a:rPr lang="ru-RU" sz="12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 можно экспортировать в другие программы</a:t>
            </a:r>
            <a:endParaRPr sz="1200" dirty="0">
              <a:latin typeface="Montserrat"/>
              <a:ea typeface="Montserrat"/>
              <a:cs typeface="Montserrat"/>
            </a:endParaRPr>
          </a:p>
          <a:p>
            <a:pPr marL="217793" indent="-217793" algn="l">
              <a:buFont typeface="Arial"/>
              <a:buChar char="•"/>
              <a:defRPr/>
            </a:pPr>
            <a:endParaRPr sz="1200" dirty="0">
              <a:latin typeface="Montserrat"/>
              <a:cs typeface="Montserrat"/>
            </a:endParaRPr>
          </a:p>
          <a:p>
            <a:pPr algn="l">
              <a:defRPr/>
            </a:pPr>
            <a:r>
              <a:rPr sz="1200" dirty="0" err="1">
                <a:latin typeface="Montserrat"/>
                <a:ea typeface="Montserrat"/>
                <a:cs typeface="Montserrat"/>
              </a:rPr>
              <a:t>Недостатки</a:t>
            </a:r>
            <a:r>
              <a:rPr sz="1200" dirty="0">
                <a:latin typeface="Montserrat"/>
                <a:ea typeface="Montserrat"/>
                <a:cs typeface="Montserrat"/>
              </a:rPr>
              <a:t>:</a:t>
            </a:r>
            <a:endParaRPr sz="1200" dirty="0">
              <a:latin typeface="Montserrat"/>
              <a:cs typeface="Montserrat"/>
            </a:endParaRPr>
          </a:p>
          <a:p>
            <a:pPr marL="217793" indent="-217793" algn="l">
              <a:buFont typeface="Arial"/>
              <a:buChar char="•"/>
              <a:defRPr/>
            </a:pPr>
            <a:r>
              <a:rPr lang="ru-RU" sz="12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Результаты работы зависят от расы человека.</a:t>
            </a:r>
            <a:endParaRPr lang="ru-RU" sz="1200" b="0" i="0" u="none" strike="noStrike" cap="none" spc="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793" indent="-217793" algn="l">
              <a:buFont typeface="Arial"/>
              <a:buChar char="•"/>
              <a:defRPr/>
            </a:pPr>
            <a:r>
              <a:rPr lang="ru-RU" sz="12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Он плохо распознает детей до пяти лет.</a:t>
            </a:r>
            <a:endParaRPr lang="ru-RU" sz="1200" b="0" i="0" u="none" strike="noStrike" cap="none" spc="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793" indent="-217793" algn="l">
              <a:buFont typeface="Arial"/>
              <a:buChar char="•"/>
              <a:defRPr/>
            </a:pPr>
            <a:r>
              <a:rPr lang="ru-RU" sz="12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Распознавание эмоций неточное или вовсе отсутствует для людей в очках.</a:t>
            </a:r>
            <a:endParaRPr sz="1200" dirty="0">
              <a:latin typeface="Montserrat"/>
              <a:cs typeface="Montserrat"/>
            </a:endParaRPr>
          </a:p>
          <a:p>
            <a:pPr marL="217793" indent="-217793" algn="l">
              <a:buFont typeface="Arial"/>
              <a:buChar char="•"/>
              <a:defRPr/>
            </a:pPr>
            <a:endParaRPr sz="1200" dirty="0">
              <a:latin typeface="Montserrat"/>
              <a:cs typeface="Montserrat"/>
            </a:endParaRPr>
          </a:p>
          <a:p>
            <a:pPr marL="217793" indent="-217793" algn="l">
              <a:buFont typeface="Arial"/>
              <a:buChar char="•"/>
              <a:defRPr/>
            </a:pPr>
            <a:endParaRPr sz="1200" dirty="0">
              <a:latin typeface="Montserrat"/>
              <a:cs typeface="Montserrat"/>
            </a:endParaRPr>
          </a:p>
          <a:p>
            <a:pPr algn="l">
              <a:defRPr/>
            </a:pPr>
            <a:endParaRPr sz="1200" dirty="0">
              <a:latin typeface="Montserrat"/>
              <a:cs typeface="Montserrat"/>
            </a:endParaRPr>
          </a:p>
          <a:p>
            <a:pPr>
              <a:defRPr/>
            </a:pPr>
            <a:endParaRPr sz="1200" dirty="0">
              <a:latin typeface="Montserrat"/>
              <a:cs typeface="Montserrat"/>
            </a:endParaRPr>
          </a:p>
        </p:txBody>
      </p:sp>
      <p:grpSp>
        <p:nvGrpSpPr>
          <p:cNvPr id="9" name="Группа 8"/>
          <p:cNvGrpSpPr/>
          <p:nvPr/>
        </p:nvGrpSpPr>
        <p:grpSpPr bwMode="auto">
          <a:xfrm>
            <a:off x="4564154" y="1352549"/>
            <a:ext cx="3063692" cy="5029199"/>
            <a:chOff x="4564154" y="1352549"/>
            <a:chExt cx="3063692" cy="5029199"/>
          </a:xfrm>
        </p:grpSpPr>
        <p:sp>
          <p:nvSpPr>
            <p:cNvPr id="22" name="Прямоугольник: скругленные углы 21"/>
            <p:cNvSpPr/>
            <p:nvPr/>
          </p:nvSpPr>
          <p:spPr bwMode="auto">
            <a:xfrm>
              <a:off x="4684804" y="1443634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: скругленные углы 22"/>
            <p:cNvSpPr/>
            <p:nvPr/>
          </p:nvSpPr>
          <p:spPr bwMode="auto">
            <a:xfrm>
              <a:off x="4564154" y="1352549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58" name="Группа 57"/>
          <p:cNvGrpSpPr/>
          <p:nvPr/>
        </p:nvGrpSpPr>
        <p:grpSpPr bwMode="auto">
          <a:xfrm flipV="1">
            <a:off x="4844516" y="1608423"/>
            <a:ext cx="2502968" cy="390087"/>
            <a:chOff x="4762500" y="1679933"/>
            <a:chExt cx="7122579" cy="593367"/>
          </a:xfrm>
        </p:grpSpPr>
        <p:sp>
          <p:nvSpPr>
            <p:cNvPr id="59" name="Прямоугольник 58"/>
            <p:cNvSpPr/>
            <p:nvPr/>
          </p:nvSpPr>
          <p:spPr bwMode="auto">
            <a:xfrm>
              <a:off x="4762500" y="1679933"/>
              <a:ext cx="6562724" cy="59336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E94A3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0" name="Овал 59"/>
            <p:cNvSpPr/>
            <p:nvPr/>
          </p:nvSpPr>
          <p:spPr bwMode="auto">
            <a:xfrm>
              <a:off x="10778690" y="1679933"/>
              <a:ext cx="1106390" cy="593365"/>
            </a:xfrm>
            <a:prstGeom prst="ellipse">
              <a:avLst/>
            </a:prstGeom>
            <a:solidFill>
              <a:srgbClr val="BE16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5" name="TextBox 24"/>
          <p:cNvSpPr txBox="1"/>
          <p:nvPr/>
        </p:nvSpPr>
        <p:spPr bwMode="auto">
          <a:xfrm>
            <a:off x="4770209" y="1623717"/>
            <a:ext cx="2184734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b="1" i="0" u="none" strike="noStrike" cap="none" spc="0">
                <a:solidFill>
                  <a:schemeClr val="tx1"/>
                </a:solidFill>
                <a:latin typeface="Montserrat\"/>
                <a:ea typeface="Montserrat\"/>
                <a:cs typeface="Montserrat\"/>
              </a:rPr>
              <a:t>MMER_FEASy</a:t>
            </a:r>
            <a:endParaRPr b="1">
              <a:latin typeface="Montserrat\"/>
              <a:cs typeface="Montserrat\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770209" y="1998900"/>
            <a:ext cx="2503769" cy="4237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latin typeface="Montserrat"/>
                <a:ea typeface="Montserrat"/>
                <a:cs typeface="Montserrat"/>
              </a:rPr>
              <a:t>Интерфейс:</a:t>
            </a:r>
          </a:p>
          <a:p>
            <a:pPr marL="261850" indent="-261850">
              <a:buFont typeface="Arial"/>
              <a:buChar char="•"/>
              <a:defRPr/>
            </a:pPr>
            <a:r>
              <a:rPr lang="ru-RU" sz="1600" dirty="0">
                <a:latin typeface="Montserrat"/>
                <a:ea typeface="Montserrat"/>
                <a:cs typeface="Montserrat"/>
              </a:rPr>
              <a:t>Не указано</a:t>
            </a:r>
          </a:p>
          <a:p>
            <a:pPr>
              <a:defRPr/>
            </a:pPr>
            <a:endParaRPr lang="ru-RU" sz="1600" dirty="0">
              <a:latin typeface="Montserrat"/>
              <a:cs typeface="Montserrat"/>
            </a:endParaRPr>
          </a:p>
          <a:p>
            <a:pPr>
              <a:defRPr/>
            </a:pPr>
            <a:r>
              <a:rPr lang="ru-RU" sz="1600" dirty="0">
                <a:latin typeface="Montserrat"/>
                <a:ea typeface="Montserrat"/>
                <a:cs typeface="Montserrat"/>
              </a:rPr>
              <a:t>Преимущества:</a:t>
            </a:r>
          </a:p>
          <a:p>
            <a:pPr marL="217793" indent="-217793" algn="l">
              <a:buFont typeface="Arial"/>
              <a:buChar char="•"/>
              <a:defRPr/>
            </a:pPr>
            <a:r>
              <a:rPr lang="ru-RU" sz="16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Имеет возможность определения возраста, расы и пола</a:t>
            </a:r>
            <a:endParaRPr sz="1600" b="0" i="0" u="none" strike="noStrike" cap="none" spc="0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217793" indent="-217793" algn="l">
              <a:buFont typeface="Arial"/>
              <a:buChar char="•"/>
              <a:defRPr/>
            </a:pPr>
            <a:endParaRPr sz="1600" b="0" dirty="0">
              <a:latin typeface="Montserrat"/>
              <a:cs typeface="Montserrat"/>
            </a:endParaRPr>
          </a:p>
          <a:p>
            <a:pPr algn="l">
              <a:defRPr/>
            </a:pPr>
            <a:r>
              <a:rPr lang="ru-RU" sz="16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Недостатки:</a:t>
            </a:r>
            <a:endParaRPr sz="1600" b="0" i="0" u="none" strike="noStrike" cap="none" spc="0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217793" indent="-217793" algn="l">
              <a:buFont typeface="Arial"/>
              <a:buChar char="•"/>
              <a:defRPr/>
            </a:pPr>
            <a:r>
              <a:rPr lang="ru-RU" sz="16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Неполный охват загруженных данных, так как работа возможна только с веб-камерой</a:t>
            </a:r>
            <a:endParaRPr sz="1600" dirty="0">
              <a:latin typeface="Montserrat"/>
              <a:cs typeface="Montserrat"/>
            </a:endParaRPr>
          </a:p>
          <a:p>
            <a:pPr marL="217793" indent="-217793" algn="l">
              <a:buFont typeface="Arial"/>
              <a:buChar char="•"/>
              <a:defRPr/>
            </a:pPr>
            <a:endParaRPr sz="1600" b="0" dirty="0">
              <a:latin typeface="Montserrat"/>
              <a:cs typeface="Montserrat"/>
            </a:endParaRPr>
          </a:p>
          <a:p>
            <a:pPr>
              <a:defRPr/>
            </a:pPr>
            <a:endParaRPr sz="1600" dirty="0">
              <a:latin typeface="Montserrat"/>
              <a:cs typeface="Montserrat"/>
            </a:endParaRPr>
          </a:p>
        </p:txBody>
      </p:sp>
      <p:grpSp>
        <p:nvGrpSpPr>
          <p:cNvPr id="10" name="Группа 9"/>
          <p:cNvGrpSpPr/>
          <p:nvPr/>
        </p:nvGrpSpPr>
        <p:grpSpPr bwMode="auto">
          <a:xfrm>
            <a:off x="8612370" y="1352549"/>
            <a:ext cx="3063692" cy="5029199"/>
            <a:chOff x="8612370" y="1352549"/>
            <a:chExt cx="3063692" cy="5029199"/>
          </a:xfrm>
        </p:grpSpPr>
        <p:sp>
          <p:nvSpPr>
            <p:cNvPr id="27" name="Прямоугольник: скругленные углы 26"/>
            <p:cNvSpPr/>
            <p:nvPr/>
          </p:nvSpPr>
          <p:spPr bwMode="auto">
            <a:xfrm>
              <a:off x="8733020" y="1443634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8" name="Прямоугольник: скругленные углы 27"/>
            <p:cNvSpPr/>
            <p:nvPr/>
          </p:nvSpPr>
          <p:spPr bwMode="auto">
            <a:xfrm>
              <a:off x="8612370" y="1352549"/>
              <a:ext cx="2943042" cy="4938114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61" name="Группа 60"/>
          <p:cNvGrpSpPr/>
          <p:nvPr/>
        </p:nvGrpSpPr>
        <p:grpSpPr bwMode="auto">
          <a:xfrm flipV="1">
            <a:off x="8885222" y="1608423"/>
            <a:ext cx="2502968" cy="390087"/>
            <a:chOff x="4762500" y="1679933"/>
            <a:chExt cx="7122579" cy="593367"/>
          </a:xfrm>
        </p:grpSpPr>
        <p:sp>
          <p:nvSpPr>
            <p:cNvPr id="62" name="Прямоугольник 61"/>
            <p:cNvSpPr/>
            <p:nvPr/>
          </p:nvSpPr>
          <p:spPr bwMode="auto">
            <a:xfrm>
              <a:off x="4762500" y="1679933"/>
              <a:ext cx="6562724" cy="59336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9B0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3" name="Овал 62"/>
            <p:cNvSpPr/>
            <p:nvPr/>
          </p:nvSpPr>
          <p:spPr bwMode="auto">
            <a:xfrm>
              <a:off x="10778690" y="1679933"/>
              <a:ext cx="1106390" cy="593365"/>
            </a:xfrm>
            <a:prstGeom prst="ellipse">
              <a:avLst/>
            </a:prstGeom>
            <a:solidFill>
              <a:srgbClr val="F39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30" name="TextBox 29"/>
          <p:cNvSpPr txBox="1"/>
          <p:nvPr/>
        </p:nvSpPr>
        <p:spPr bwMode="auto">
          <a:xfrm>
            <a:off x="8818425" y="1623717"/>
            <a:ext cx="2282814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sz="1800" b="1" i="0" u="none" strike="noStrike" cap="none" spc="0">
                <a:solidFill>
                  <a:schemeClr val="tx1"/>
                </a:solidFill>
                <a:latin typeface="Montserrat\"/>
                <a:ea typeface="Montserrat\"/>
                <a:cs typeface="Montserrat\"/>
              </a:rPr>
              <a:t>EmoDetect</a:t>
            </a:r>
            <a:endParaRPr sz="1600" b="1">
              <a:latin typeface="Montserrat\"/>
              <a:cs typeface="Montserrat\"/>
            </a:endParaRPr>
          </a:p>
          <a:p>
            <a:pPr algn="l">
              <a:defRPr/>
            </a:pPr>
            <a:endParaRPr b="1">
              <a:latin typeface="Montserrat\"/>
              <a:cs typeface="Montserrat\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8818425" y="1998900"/>
            <a:ext cx="2590453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350" dirty="0">
                <a:latin typeface="Montserrat" panose="00000500000000000000" pitchFamily="2" charset="-52"/>
                <a:ea typeface="Montserrat\"/>
                <a:cs typeface="Montserrat\"/>
              </a:rPr>
              <a:t>Интерфейс:</a:t>
            </a:r>
            <a:endParaRPr sz="1350" dirty="0">
              <a:latin typeface="Montserrat" panose="00000500000000000000" pitchFamily="2" charset="-52"/>
              <a:cs typeface="Montserrat\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lang="ru-RU" sz="1350" b="0" i="0" u="none" strike="noStrike" cap="none" spc="0" dirty="0">
                <a:solidFill>
                  <a:schemeClr val="tx1"/>
                </a:solidFill>
                <a:latin typeface="Montserrat" panose="00000500000000000000" pitchFamily="2" charset="-52"/>
                <a:ea typeface="Montserrat\"/>
                <a:cs typeface="Montserrat\"/>
              </a:rPr>
              <a:t>Подробный интерфейс с множеством различных выводов</a:t>
            </a:r>
            <a:endParaRPr sz="1350" dirty="0">
              <a:latin typeface="Montserrat" panose="00000500000000000000" pitchFamily="2" charset="-52"/>
              <a:cs typeface="Montserrat\"/>
            </a:endParaRPr>
          </a:p>
          <a:p>
            <a:pPr>
              <a:defRPr/>
            </a:pPr>
            <a:endParaRPr sz="1350" dirty="0">
              <a:latin typeface="Montserrat" panose="00000500000000000000" pitchFamily="2" charset="-52"/>
              <a:cs typeface="Montserrat\"/>
            </a:endParaRPr>
          </a:p>
          <a:p>
            <a:pPr>
              <a:defRPr/>
            </a:pPr>
            <a:r>
              <a:rPr lang="ru-RU" sz="1350" dirty="0">
                <a:latin typeface="Montserrat" panose="00000500000000000000" pitchFamily="2" charset="-52"/>
                <a:ea typeface="Montserrat\"/>
                <a:cs typeface="Montserrat\"/>
              </a:rPr>
              <a:t>Преимущества:</a:t>
            </a:r>
            <a:endParaRPr sz="1350" dirty="0">
              <a:latin typeface="Montserrat" panose="00000500000000000000" pitchFamily="2" charset="-52"/>
              <a:cs typeface="Montserrat\"/>
            </a:endParaRPr>
          </a:p>
          <a:p>
            <a:pPr marL="217793" indent="-217793" algn="l">
              <a:buFont typeface="Arial"/>
              <a:buChar char="•"/>
              <a:defRPr/>
            </a:pPr>
            <a:r>
              <a:rPr lang="ru-RU" sz="1350" b="0" i="0" u="none" strike="noStrike" cap="none" spc="0" dirty="0">
                <a:solidFill>
                  <a:schemeClr val="tx1"/>
                </a:solidFill>
                <a:latin typeface="Montserrat" panose="00000500000000000000" pitchFamily="2" charset="-52"/>
                <a:ea typeface="Montserrat\"/>
                <a:cs typeface="Montserrat\"/>
              </a:rPr>
              <a:t>Может построить график преобразования эмоций, проверяемого во времени</a:t>
            </a:r>
            <a:endParaRPr sz="1350" b="0" i="0" u="none" strike="noStrike" cap="none" spc="0" dirty="0">
              <a:solidFill>
                <a:schemeClr val="tx1"/>
              </a:solidFill>
              <a:latin typeface="Montserrat" panose="00000500000000000000" pitchFamily="2" charset="-52"/>
              <a:cs typeface="Montserrat\"/>
            </a:endParaRPr>
          </a:p>
          <a:p>
            <a:pPr marL="217793" indent="-217793" algn="l">
              <a:buFont typeface="Arial"/>
              <a:buChar char="•"/>
              <a:defRPr/>
            </a:pPr>
            <a:r>
              <a:rPr lang="ru-RU" sz="1350" b="0" i="0" u="none" strike="noStrike" cap="none" spc="0" dirty="0">
                <a:solidFill>
                  <a:schemeClr val="tx1"/>
                </a:solidFill>
                <a:latin typeface="Montserrat" panose="00000500000000000000" pitchFamily="2" charset="-52"/>
                <a:ea typeface="Montserrat\"/>
                <a:cs typeface="Montserrat\"/>
              </a:rPr>
              <a:t>Формирует отчет о результатах обработки видеофайлов</a:t>
            </a:r>
            <a:endParaRPr sz="1350" dirty="0">
              <a:latin typeface="Montserrat" panose="00000500000000000000" pitchFamily="2" charset="-52"/>
              <a:cs typeface="Montserrat\"/>
            </a:endParaRPr>
          </a:p>
          <a:p>
            <a:pPr>
              <a:defRPr/>
            </a:pPr>
            <a:endParaRPr sz="1350" dirty="0">
              <a:latin typeface="Montserrat" panose="00000500000000000000" pitchFamily="2" charset="-52"/>
              <a:cs typeface="Montserrat\"/>
            </a:endParaRPr>
          </a:p>
          <a:p>
            <a:pPr>
              <a:defRPr/>
            </a:pPr>
            <a:r>
              <a:rPr lang="ru-RU" sz="1350" dirty="0">
                <a:latin typeface="Montserrat" panose="00000500000000000000" pitchFamily="2" charset="-52"/>
                <a:ea typeface="Montserrat\"/>
                <a:cs typeface="Montserrat\"/>
              </a:rPr>
              <a:t>Недостатки:</a:t>
            </a:r>
            <a:endParaRPr sz="1350" dirty="0">
              <a:latin typeface="Montserrat" panose="00000500000000000000" pitchFamily="2" charset="-52"/>
              <a:cs typeface="Montserrat\"/>
            </a:endParaRPr>
          </a:p>
          <a:p>
            <a:pPr marL="217793" indent="-217793" algn="l">
              <a:buFont typeface="Arial"/>
              <a:buChar char="•"/>
              <a:defRPr/>
            </a:pPr>
            <a:r>
              <a:rPr lang="ru-RU" sz="1350" b="0" i="0" u="none" strike="noStrike" cap="none" spc="0" dirty="0">
                <a:solidFill>
                  <a:schemeClr val="tx1"/>
                </a:solidFill>
                <a:latin typeface="Montserrat" panose="00000500000000000000" pitchFamily="2" charset="-52"/>
                <a:ea typeface="Montserrat\"/>
                <a:cs typeface="Montserrat\"/>
              </a:rPr>
              <a:t>Система не определяет лица в профиль. </a:t>
            </a:r>
            <a:endParaRPr sz="1350" dirty="0">
              <a:latin typeface="Montserrat" panose="00000500000000000000" pitchFamily="2" charset="-52"/>
              <a:cs typeface="Montserrat\"/>
            </a:endParaRPr>
          </a:p>
          <a:p>
            <a:pPr marL="217793" indent="-217793">
              <a:buFont typeface="Arial"/>
              <a:buChar char="•"/>
              <a:defRPr/>
            </a:pPr>
            <a:endParaRPr sz="1350" dirty="0">
              <a:latin typeface="Montserrat\"/>
              <a:cs typeface="Montserrat\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20B352-9353-4610-53FC-80B1CE2F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61" t="7550" r="28662"/>
          <a:stretch/>
        </p:blipFill>
        <p:spPr bwMode="auto">
          <a:xfrm>
            <a:off x="8197026" y="60464"/>
            <a:ext cx="1869903" cy="11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 bwMode="auto"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5" name="Прямоугольник: скругленные углы 4"/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" name="Прямоугольник: скругленные углы 5"/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7" name="Прямоугольник: скругленные углы 6"/>
          <p:cNvSpPr/>
          <p:nvPr/>
        </p:nvSpPr>
        <p:spPr bwMode="auto">
          <a:xfrm>
            <a:off x="3947224" y="974844"/>
            <a:ext cx="434266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TextBox 7"/>
          <p:cNvSpPr txBox="1"/>
          <p:nvPr/>
        </p:nvSpPr>
        <p:spPr bwMode="auto">
          <a:xfrm>
            <a:off x="4162758" y="1031339"/>
            <a:ext cx="391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>
                <a:solidFill>
                  <a:schemeClr val="bg1"/>
                </a:solidFill>
                <a:latin typeface="Montserrat"/>
              </a:rPr>
              <a:t>Решение</a:t>
            </a:r>
            <a:endParaRPr/>
          </a:p>
        </p:txBody>
      </p:sp>
      <p:grpSp>
        <p:nvGrpSpPr>
          <p:cNvPr id="3" name="Группа 2"/>
          <p:cNvGrpSpPr/>
          <p:nvPr/>
        </p:nvGrpSpPr>
        <p:grpSpPr bwMode="auto">
          <a:xfrm>
            <a:off x="1095374" y="5127226"/>
            <a:ext cx="10128634" cy="1097667"/>
            <a:chOff x="1095374" y="5127226"/>
            <a:chExt cx="10128634" cy="1097667"/>
          </a:xfrm>
        </p:grpSpPr>
        <p:pic>
          <p:nvPicPr>
            <p:cNvPr id="55" name="Рисунок 54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6749402" y="5129773"/>
              <a:ext cx="4474606" cy="1092572"/>
            </a:xfrm>
            <a:prstGeom prst="rect">
              <a:avLst/>
            </a:prstGeom>
          </p:spPr>
        </p:pic>
        <p:pic>
          <p:nvPicPr>
            <p:cNvPr id="56" name="Рисунок 55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249279" y="5129773"/>
              <a:ext cx="4474606" cy="1092572"/>
            </a:xfrm>
            <a:prstGeom prst="rect">
              <a:avLst/>
            </a:prstGeom>
          </p:spPr>
        </p:pic>
        <p:pic>
          <p:nvPicPr>
            <p:cNvPr id="57" name="Рисунок 56"/>
            <p:cNvPicPr>
              <a:picLocks noChangeAspect="1"/>
            </p:cNvPicPr>
            <p:nvPr/>
          </p:nvPicPr>
          <p:blipFill>
            <a:blip r:embed="rId3"/>
            <a:srcRect l="37450" r="37450"/>
            <a:stretch/>
          </p:blipFill>
          <p:spPr bwMode="auto">
            <a:xfrm>
              <a:off x="1095374" y="5127226"/>
              <a:ext cx="1128387" cy="1097667"/>
            </a:xfrm>
            <a:prstGeom prst="rect">
              <a:avLst/>
            </a:prstGeom>
          </p:spPr>
        </p:pic>
      </p:grpSp>
      <p:sp>
        <p:nvSpPr>
          <p:cNvPr id="2" name="Прямоугольник 1"/>
          <p:cNvSpPr/>
          <p:nvPr/>
        </p:nvSpPr>
        <p:spPr bwMode="auto">
          <a:xfrm>
            <a:off x="973202" y="2013650"/>
            <a:ext cx="99328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ru-RU" sz="18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Решение для определения эмоционального и психофизиологического состояния человека основывается на использовании нескольких нейросетевых моделей, каждая из которых фокусируется на разных аспектах: звук, мимика</a:t>
            </a:r>
            <a:r>
              <a:rPr lang="en-US" dirty="0">
                <a:latin typeface="Montserrat"/>
                <a:ea typeface="Montserrat"/>
                <a:cs typeface="Montserrat"/>
              </a:rPr>
              <a:t> </a:t>
            </a:r>
            <a:r>
              <a:rPr lang="ru-RU" sz="18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и поза. Это позволяет нам извлекать более точную информацию о эмоциональном и психофизиологическом состоянии.</a:t>
            </a:r>
            <a:endParaRPr sz="1800" b="0" i="0" u="none" strike="noStrike" cap="none" spc="0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>
              <a:defRPr/>
            </a:pPr>
            <a:endParaRPr sz="1800" dirty="0">
              <a:latin typeface="Montserrat"/>
              <a:cs typeface="Montserrat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ru-RU" sz="18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Все эти модели интегрированы в приложение</a:t>
            </a:r>
            <a:r>
              <a:rPr lang="en-US" sz="18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,</a:t>
            </a:r>
            <a:r>
              <a:rPr lang="ru-RU" sz="1800" b="0" i="0" u="none" strike="noStrike" cap="none" spc="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 что позволяет их использовать одновременно для получения большего количества данных </a:t>
            </a:r>
            <a:r>
              <a:rPr lang="ru-RU" dirty="0">
                <a:latin typeface="Montserrat"/>
                <a:ea typeface="Montserrat"/>
                <a:cs typeface="Montserrat"/>
              </a:rPr>
              <a:t>об эмоциональном и психофизиологическом состоянии.</a:t>
            </a:r>
            <a:endParaRPr sz="1800" dirty="0">
              <a:latin typeface="Montserrat"/>
              <a:cs typeface="Montserrat"/>
            </a:endParaRPr>
          </a:p>
          <a:p>
            <a:pPr>
              <a:defRPr/>
            </a:pPr>
            <a:endParaRPr dirty="0">
              <a:latin typeface="Montserrat"/>
              <a:cs typeface="Montserra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C38059-23D2-D9DD-F384-932E90A606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61" t="7550" r="28662"/>
          <a:stretch/>
        </p:blipFill>
        <p:spPr bwMode="auto">
          <a:xfrm>
            <a:off x="120419" y="63139"/>
            <a:ext cx="1869903" cy="11044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 bwMode="auto"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3" name="Прямоугольник: скругленные углы 2"/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428AB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" name="Прямоугольник: скругленные углы 3"/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5" name="Прямоугольник: скругленные углы 4"/>
          <p:cNvSpPr/>
          <p:nvPr/>
        </p:nvSpPr>
        <p:spPr bwMode="auto">
          <a:xfrm>
            <a:off x="3947224" y="974844"/>
            <a:ext cx="434266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TextBox 5"/>
          <p:cNvSpPr txBox="1"/>
          <p:nvPr/>
        </p:nvSpPr>
        <p:spPr bwMode="auto">
          <a:xfrm>
            <a:off x="4162758" y="1031339"/>
            <a:ext cx="391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>
                <a:solidFill>
                  <a:schemeClr val="bg1"/>
                </a:solidFill>
                <a:latin typeface="Montserrat"/>
              </a:rPr>
              <a:t>Этапы разработки</a:t>
            </a:r>
            <a:endParaRPr/>
          </a:p>
        </p:txBody>
      </p:sp>
      <p:sp>
        <p:nvSpPr>
          <p:cNvPr id="12" name="TextBox 11"/>
          <p:cNvSpPr txBox="1"/>
          <p:nvPr/>
        </p:nvSpPr>
        <p:spPr bwMode="auto">
          <a:xfrm>
            <a:off x="1071009" y="3623290"/>
            <a:ext cx="1745301" cy="27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200" b="1">
                <a:latin typeface="Montserrat"/>
              </a:rPr>
              <a:t>Проектирование</a:t>
            </a:r>
            <a:endParaRPr/>
          </a:p>
        </p:txBody>
      </p:sp>
      <p:grpSp>
        <p:nvGrpSpPr>
          <p:cNvPr id="38" name="Группа 37"/>
          <p:cNvGrpSpPr/>
          <p:nvPr/>
        </p:nvGrpSpPr>
        <p:grpSpPr bwMode="auto">
          <a:xfrm>
            <a:off x="3702811" y="1808703"/>
            <a:ext cx="1628671" cy="1638068"/>
            <a:chOff x="3702811" y="1808703"/>
            <a:chExt cx="1628671" cy="1638068"/>
          </a:xfrm>
        </p:grpSpPr>
        <p:sp>
          <p:nvSpPr>
            <p:cNvPr id="14" name="Прямоугольник: скругленные углы 13"/>
            <p:cNvSpPr/>
            <p:nvPr/>
          </p:nvSpPr>
          <p:spPr bwMode="auto">
            <a:xfrm>
              <a:off x="3763939" y="1879228"/>
              <a:ext cx="1567543" cy="1567543"/>
            </a:xfrm>
            <a:prstGeom prst="roundRect">
              <a:avLst>
                <a:gd name="adj" fmla="val 16667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5" name="Прямоугольник: скругленные углы 14"/>
            <p:cNvSpPr/>
            <p:nvPr/>
          </p:nvSpPr>
          <p:spPr bwMode="auto">
            <a:xfrm>
              <a:off x="3702811" y="1808703"/>
              <a:ext cx="1567543" cy="15675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16" name="TextBox 15"/>
          <p:cNvSpPr txBox="1"/>
          <p:nvPr/>
        </p:nvSpPr>
        <p:spPr bwMode="auto">
          <a:xfrm>
            <a:off x="3875369" y="2453974"/>
            <a:ext cx="122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200">
                <a:latin typeface="Montserrat"/>
              </a:rPr>
              <a:t>Фото этапа</a:t>
            </a:r>
            <a:endParaRPr/>
          </a:p>
        </p:txBody>
      </p:sp>
      <p:sp>
        <p:nvSpPr>
          <p:cNvPr id="17" name="TextBox 16"/>
          <p:cNvSpPr txBox="1"/>
          <p:nvPr/>
        </p:nvSpPr>
        <p:spPr bwMode="auto">
          <a:xfrm>
            <a:off x="3623290" y="3623290"/>
            <a:ext cx="173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200" b="1" dirty="0">
                <a:latin typeface="Montserrat"/>
              </a:rPr>
              <a:t>Разработка нейросетей</a:t>
            </a:r>
            <a:endParaRPr dirty="0"/>
          </a:p>
        </p:txBody>
      </p:sp>
      <p:grpSp>
        <p:nvGrpSpPr>
          <p:cNvPr id="36" name="Группа 35"/>
          <p:cNvGrpSpPr/>
          <p:nvPr/>
        </p:nvGrpSpPr>
        <p:grpSpPr bwMode="auto">
          <a:xfrm>
            <a:off x="6488779" y="1808703"/>
            <a:ext cx="1628671" cy="1638068"/>
            <a:chOff x="6488779" y="1808703"/>
            <a:chExt cx="1628671" cy="1638068"/>
          </a:xfrm>
        </p:grpSpPr>
        <p:sp>
          <p:nvSpPr>
            <p:cNvPr id="19" name="Прямоугольник: скругленные углы 18"/>
            <p:cNvSpPr/>
            <p:nvPr/>
          </p:nvSpPr>
          <p:spPr bwMode="auto">
            <a:xfrm>
              <a:off x="6549907" y="1879228"/>
              <a:ext cx="1567543" cy="1567543"/>
            </a:xfrm>
            <a:prstGeom prst="roundRect">
              <a:avLst>
                <a:gd name="adj" fmla="val 16667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Прямоугольник: скругленные углы 19"/>
            <p:cNvSpPr/>
            <p:nvPr/>
          </p:nvSpPr>
          <p:spPr bwMode="auto">
            <a:xfrm>
              <a:off x="6488779" y="1808703"/>
              <a:ext cx="1567543" cy="15675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1" name="TextBox 20"/>
          <p:cNvSpPr txBox="1"/>
          <p:nvPr/>
        </p:nvSpPr>
        <p:spPr bwMode="auto">
          <a:xfrm>
            <a:off x="6661337" y="2453974"/>
            <a:ext cx="122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200">
                <a:latin typeface="Montserrat"/>
              </a:rPr>
              <a:t>Фото этапа</a:t>
            </a:r>
            <a:endParaRPr/>
          </a:p>
        </p:txBody>
      </p:sp>
      <p:sp>
        <p:nvSpPr>
          <p:cNvPr id="22" name="TextBox 21"/>
          <p:cNvSpPr txBox="1"/>
          <p:nvPr/>
        </p:nvSpPr>
        <p:spPr bwMode="auto">
          <a:xfrm>
            <a:off x="6371787" y="3623290"/>
            <a:ext cx="174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200" b="1" dirty="0">
                <a:latin typeface="Montserrat"/>
              </a:rPr>
              <a:t>Разработка интерфейса</a:t>
            </a:r>
            <a:endParaRPr dirty="0"/>
          </a:p>
        </p:txBody>
      </p:sp>
      <p:grpSp>
        <p:nvGrpSpPr>
          <p:cNvPr id="33" name="Группа 32"/>
          <p:cNvGrpSpPr/>
          <p:nvPr/>
        </p:nvGrpSpPr>
        <p:grpSpPr bwMode="auto">
          <a:xfrm>
            <a:off x="9278857" y="1808703"/>
            <a:ext cx="1628671" cy="1638068"/>
            <a:chOff x="9278857" y="1808703"/>
            <a:chExt cx="1628671" cy="1638068"/>
          </a:xfrm>
        </p:grpSpPr>
        <p:sp>
          <p:nvSpPr>
            <p:cNvPr id="24" name="Прямоугольник: скругленные углы 23"/>
            <p:cNvSpPr/>
            <p:nvPr/>
          </p:nvSpPr>
          <p:spPr bwMode="auto">
            <a:xfrm>
              <a:off x="9339985" y="1879228"/>
              <a:ext cx="1567543" cy="1567543"/>
            </a:xfrm>
            <a:prstGeom prst="roundRect">
              <a:avLst>
                <a:gd name="adj" fmla="val 16667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: скругленные углы 24"/>
            <p:cNvSpPr/>
            <p:nvPr/>
          </p:nvSpPr>
          <p:spPr bwMode="auto">
            <a:xfrm>
              <a:off x="9278857" y="1808703"/>
              <a:ext cx="1567543" cy="15675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6" name="TextBox 25"/>
          <p:cNvSpPr txBox="1"/>
          <p:nvPr/>
        </p:nvSpPr>
        <p:spPr bwMode="auto">
          <a:xfrm>
            <a:off x="9451414" y="2453974"/>
            <a:ext cx="1222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200">
                <a:latin typeface="Montserrat"/>
              </a:rPr>
              <a:t>Фото этапа</a:t>
            </a:r>
            <a:endParaRPr/>
          </a:p>
        </p:txBody>
      </p:sp>
      <p:sp>
        <p:nvSpPr>
          <p:cNvPr id="27" name="TextBox 26"/>
          <p:cNvSpPr txBox="1"/>
          <p:nvPr/>
        </p:nvSpPr>
        <p:spPr bwMode="auto">
          <a:xfrm>
            <a:off x="9179457" y="3620971"/>
            <a:ext cx="1726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200" b="1" dirty="0">
                <a:latin typeface="Montserrat"/>
              </a:rPr>
              <a:t>Тестирование</a:t>
            </a:r>
            <a:endParaRPr dirty="0"/>
          </a:p>
        </p:txBody>
      </p:sp>
      <p:sp>
        <p:nvSpPr>
          <p:cNvPr id="29" name="TextBox 28"/>
          <p:cNvSpPr txBox="1"/>
          <p:nvPr/>
        </p:nvSpPr>
        <p:spPr bwMode="auto">
          <a:xfrm>
            <a:off x="1050818" y="3899130"/>
            <a:ext cx="1729101" cy="1006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ru-RU" sz="1000" b="0" i="0" u="none" strike="noStrike" cap="none" spc="0" dirty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Анализ существующих систем распознавания эмоционального состояния человека и выявление их достоинства и недостатки. </a:t>
            </a:r>
            <a:endParaRPr sz="1000" dirty="0"/>
          </a:p>
          <a:p>
            <a:pPr algn="ctr">
              <a:defRPr/>
            </a:pPr>
            <a:endParaRPr sz="1000" dirty="0"/>
          </a:p>
        </p:txBody>
      </p:sp>
      <p:sp>
        <p:nvSpPr>
          <p:cNvPr id="30" name="TextBox 29"/>
          <p:cNvSpPr txBox="1"/>
          <p:nvPr/>
        </p:nvSpPr>
        <p:spPr bwMode="auto">
          <a:xfrm>
            <a:off x="3684419" y="4055195"/>
            <a:ext cx="1758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Разработка </a:t>
            </a:r>
            <a:r>
              <a:rPr lang="ru-RU" sz="1000" dirty="0" err="1"/>
              <a:t>нейросетевых</a:t>
            </a:r>
            <a:r>
              <a:rPr lang="ru-RU" sz="1000" dirty="0"/>
              <a:t> моделей для распознавания эмоций</a:t>
            </a:r>
            <a:endParaRPr lang="ru-RU" sz="1000" dirty="0">
              <a:effectLst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6409259" y="4074490"/>
            <a:ext cx="1726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Разработка интерфейса программы для распознавания эмоционального состояния человека.</a:t>
            </a:r>
            <a:endParaRPr lang="ru-RU" sz="1000" dirty="0">
              <a:effectLst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9199336" y="3941155"/>
            <a:ext cx="1726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/>
              <a:t>Внутреннее тестирование алгоритма</a:t>
            </a:r>
          </a:p>
          <a:p>
            <a:pPr algn="ctr"/>
            <a:r>
              <a:rPr lang="ru-RU" sz="1000" dirty="0"/>
              <a:t>Тестирование системы </a:t>
            </a:r>
          </a:p>
          <a:p>
            <a:pPr algn="ctr"/>
            <a:r>
              <a:rPr lang="ru-RU" sz="1000" dirty="0"/>
              <a:t>на испытуемых</a:t>
            </a:r>
            <a:endParaRPr lang="ru-RU" sz="1000" dirty="0">
              <a:effectLst/>
            </a:endParaRPr>
          </a:p>
        </p:txBody>
      </p:sp>
      <p:cxnSp>
        <p:nvCxnSpPr>
          <p:cNvPr id="34" name="Прямая со стрелкой 33"/>
          <p:cNvCxnSpPr>
            <a:cxnSpLocks/>
            <a:stCxn id="9" idx="3"/>
          </p:cNvCxnSpPr>
          <p:nvPr/>
        </p:nvCxnSpPr>
        <p:spPr bwMode="auto">
          <a:xfrm flipV="1">
            <a:off x="2777810" y="2662999"/>
            <a:ext cx="9236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cxnSpLocks/>
          </p:cNvCxnSpPr>
          <p:nvPr/>
        </p:nvCxnSpPr>
        <p:spPr bwMode="auto">
          <a:xfrm>
            <a:off x="5349873" y="2642716"/>
            <a:ext cx="113890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cxnSpLocks/>
          </p:cNvCxnSpPr>
          <p:nvPr/>
        </p:nvCxnSpPr>
        <p:spPr bwMode="auto">
          <a:xfrm>
            <a:off x="8117450" y="2642716"/>
            <a:ext cx="113890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 bwMode="auto">
          <a:xfrm>
            <a:off x="1095374" y="5127226"/>
            <a:ext cx="10128634" cy="1097667"/>
            <a:chOff x="1095374" y="5127226"/>
            <a:chExt cx="10128634" cy="1097667"/>
          </a:xfrm>
        </p:grpSpPr>
        <p:pic>
          <p:nvPicPr>
            <p:cNvPr id="41" name="Рисунок 40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6749402" y="5127226"/>
              <a:ext cx="4474606" cy="1097667"/>
            </a:xfrm>
            <a:prstGeom prst="rect">
              <a:avLst/>
            </a:prstGeom>
          </p:spPr>
        </p:pic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249279" y="5127226"/>
              <a:ext cx="4474606" cy="1097667"/>
            </a:xfrm>
            <a:prstGeom prst="rect">
              <a:avLst/>
            </a:prstGeom>
          </p:spPr>
        </p:pic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3"/>
            <a:srcRect l="74783"/>
            <a:stretch/>
          </p:blipFill>
          <p:spPr bwMode="auto">
            <a:xfrm>
              <a:off x="1095374" y="5127226"/>
              <a:ext cx="1128387" cy="1097667"/>
            </a:xfrm>
            <a:prstGeom prst="rect">
              <a:avLst/>
            </a:prstGeom>
          </p:spPr>
        </p:pic>
      </p:grpSp>
      <p:grpSp>
        <p:nvGrpSpPr>
          <p:cNvPr id="39" name="Группа 38"/>
          <p:cNvGrpSpPr/>
          <p:nvPr/>
        </p:nvGrpSpPr>
        <p:grpSpPr bwMode="auto">
          <a:xfrm>
            <a:off x="1159889" y="1825449"/>
            <a:ext cx="1617921" cy="1621320"/>
            <a:chOff x="0" y="0"/>
            <a:chExt cx="1617921" cy="1621320"/>
          </a:xfrm>
        </p:grpSpPr>
        <p:sp>
          <p:nvSpPr>
            <p:cNvPr id="9" name="Прямоугольник: скругленные углы 8"/>
            <p:cNvSpPr/>
            <p:nvPr/>
          </p:nvSpPr>
          <p:spPr bwMode="auto">
            <a:xfrm>
              <a:off x="50378" y="53777"/>
              <a:ext cx="1567543" cy="1567543"/>
            </a:xfrm>
            <a:prstGeom prst="roundRect">
              <a:avLst>
                <a:gd name="adj" fmla="val 16667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: скругленные углы 7"/>
            <p:cNvSpPr/>
            <p:nvPr/>
          </p:nvSpPr>
          <p:spPr bwMode="auto">
            <a:xfrm>
              <a:off x="0" y="0"/>
              <a:ext cx="1567542" cy="156754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44646B0-1502-4843-A628-DE7A328AEE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8" t="27171" r="36653" b="4878"/>
          <a:stretch/>
        </p:blipFill>
        <p:spPr>
          <a:xfrm>
            <a:off x="1210267" y="1928793"/>
            <a:ext cx="1478432" cy="1427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F43E841-A2E5-48FD-BCAD-7AF259347C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5" r="39565" b="11401"/>
          <a:stretch/>
        </p:blipFill>
        <p:spPr>
          <a:xfrm>
            <a:off x="3779397" y="1919849"/>
            <a:ext cx="1413376" cy="1446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8E973E8-D7AB-4B21-93B3-22AA5EB10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4" t="3260" r="30229" b="12274"/>
          <a:stretch/>
        </p:blipFill>
        <p:spPr>
          <a:xfrm>
            <a:off x="6498848" y="1893165"/>
            <a:ext cx="1542015" cy="1407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5A233182-09FE-478E-A3DE-40476B34FC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7484" y="2008613"/>
            <a:ext cx="1523843" cy="1098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9FF45-31BD-F6E6-DB2C-44A80786B12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961" t="7550" r="28662"/>
          <a:stretch/>
        </p:blipFill>
        <p:spPr bwMode="auto">
          <a:xfrm>
            <a:off x="120419" y="63139"/>
            <a:ext cx="1869903" cy="11044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 bwMode="auto">
          <a:xfrm>
            <a:off x="515938" y="1146117"/>
            <a:ext cx="11160124" cy="5158422"/>
            <a:chOff x="515938" y="1223328"/>
            <a:chExt cx="11160124" cy="5158422"/>
          </a:xfrm>
        </p:grpSpPr>
        <p:sp>
          <p:nvSpPr>
            <p:cNvPr id="5" name="Прямоугольник: скругленные углы 4"/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6" name="Прямоугольник: скругленные углы 5"/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7" name="Прямоугольник: скругленные углы 6"/>
          <p:cNvSpPr/>
          <p:nvPr/>
        </p:nvSpPr>
        <p:spPr bwMode="auto"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TextBox 7"/>
          <p:cNvSpPr txBox="1"/>
          <p:nvPr/>
        </p:nvSpPr>
        <p:spPr bwMode="auto"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Экономическая эффективность</a:t>
            </a:r>
            <a:endParaRPr dirty="0"/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F548D18F-85DF-4AD0-9BAC-2DD39DD48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64164"/>
              </p:ext>
            </p:extLst>
          </p:nvPr>
        </p:nvGraphicFramePr>
        <p:xfrm>
          <a:off x="1987176" y="1535487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617313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564147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117072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1570699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ontserrat" panose="00000500000000000000" pitchFamily="2" charset="-52"/>
                        </a:rPr>
                        <a:t>Разовые вложения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019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Наименование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Количество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Сумма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0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Компьютер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160.000р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640.000р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066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Различная мебель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10.000р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ontserrat" panose="00000500000000000000" pitchFamily="2" charset="-52"/>
                        </a:rPr>
                        <a:t>40.000р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1238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9F3F9CED-4A40-4998-9557-BEEBA5DD9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554579"/>
              </p:ext>
            </p:extLst>
          </p:nvPr>
        </p:nvGraphicFramePr>
        <p:xfrm>
          <a:off x="8094383" y="3028102"/>
          <a:ext cx="202079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793">
                  <a:extLst>
                    <a:ext uri="{9D8B030D-6E8A-4147-A177-3AD203B41FA5}">
                      <a16:colId xmlns:a16="http://schemas.microsoft.com/office/drawing/2014/main" val="3106101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Итого: 680.000р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5816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DB6E4757-DADD-4A03-AFAC-F64F01941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641573"/>
              </p:ext>
            </p:extLst>
          </p:nvPr>
        </p:nvGraphicFramePr>
        <p:xfrm>
          <a:off x="1987176" y="3630873"/>
          <a:ext cx="8128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118">
                  <a:extLst>
                    <a:ext uri="{9D8B030D-6E8A-4147-A177-3AD203B41FA5}">
                      <a16:colId xmlns:a16="http://schemas.microsoft.com/office/drawing/2014/main" val="804302842"/>
                    </a:ext>
                  </a:extLst>
                </a:gridCol>
                <a:gridCol w="1416424">
                  <a:extLst>
                    <a:ext uri="{9D8B030D-6E8A-4147-A177-3AD203B41FA5}">
                      <a16:colId xmlns:a16="http://schemas.microsoft.com/office/drawing/2014/main" val="1667559188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1209561539"/>
                    </a:ext>
                  </a:extLst>
                </a:gridCol>
                <a:gridCol w="1903505">
                  <a:extLst>
                    <a:ext uri="{9D8B030D-6E8A-4147-A177-3AD203B41FA5}">
                      <a16:colId xmlns:a16="http://schemas.microsoft.com/office/drawing/2014/main" val="776577526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ontserrat" panose="00000500000000000000" pitchFamily="2" charset="-52"/>
                        </a:rPr>
                        <a:t>Регулярные вложения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ontserrat" panose="00000500000000000000" pitchFamily="2" charset="-52"/>
                        </a:rPr>
                        <a:t>Наименование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ontserrat" panose="00000500000000000000" pitchFamily="2" charset="-52"/>
                        </a:rPr>
                        <a:t>Количество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ontserrat" panose="00000500000000000000" pitchFamily="2" charset="-52"/>
                        </a:rPr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ontserrat" panose="00000500000000000000" pitchFamily="2" charset="-52"/>
                        </a:rPr>
                        <a:t>Сумма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149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b="0" dirty="0">
                          <a:latin typeface="Montserrat" panose="00000500000000000000" pitchFamily="2" charset="-52"/>
                        </a:rPr>
                        <a:t>Электричество</a:t>
                      </a:r>
                      <a:r>
                        <a:rPr lang="en-US" sz="1600" b="0" dirty="0">
                          <a:latin typeface="Montserrat" panose="00000500000000000000" pitchFamily="2" charset="-52"/>
                        </a:rPr>
                        <a:t>/</a:t>
                      </a:r>
                      <a:r>
                        <a:rPr lang="ru-RU" sz="1600" b="0" dirty="0">
                          <a:latin typeface="Montserrat" panose="00000500000000000000" pitchFamily="2" charset="-52"/>
                        </a:rPr>
                        <a:t>Интернет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ontserrat" panose="00000500000000000000" pitchFamily="2" charset="-5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ontserrat" panose="00000500000000000000" pitchFamily="2" charset="-52"/>
                        </a:rPr>
                        <a:t>2.000р в месяц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ontserrat" panose="00000500000000000000" pitchFamily="2" charset="-52"/>
                        </a:rPr>
                        <a:t>24.000р в год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0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ontserrat" panose="00000500000000000000" pitchFamily="2" charset="-52"/>
                        </a:rPr>
                        <a:t>Софт</a:t>
                      </a:r>
                      <a:endParaRPr lang="ru-RU" sz="1600" b="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ontserrat" panose="00000500000000000000" pitchFamily="2" charset="-5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ontserrat" panose="00000500000000000000" pitchFamily="2" charset="-52"/>
                        </a:rPr>
                        <a:t>1.000р в месяц</a:t>
                      </a:r>
                    </a:p>
                    <a:p>
                      <a:endParaRPr lang="ru-RU" sz="16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latin typeface="Montserrat" panose="00000500000000000000" pitchFamily="2" charset="-52"/>
                        </a:rPr>
                        <a:t>48.000р в год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955662"/>
                  </a:ext>
                </a:extLst>
              </a:tr>
            </a:tbl>
          </a:graphicData>
        </a:graphic>
      </p:graphicFrame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05CB62F2-A04D-4E60-9918-1D34CEA10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668837"/>
              </p:ext>
            </p:extLst>
          </p:nvPr>
        </p:nvGraphicFramePr>
        <p:xfrm>
          <a:off x="8218170" y="5071803"/>
          <a:ext cx="189700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006">
                  <a:extLst>
                    <a:ext uri="{9D8B030D-6E8A-4147-A177-3AD203B41FA5}">
                      <a16:colId xmlns:a16="http://schemas.microsoft.com/office/drawing/2014/main" val="3106101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Итого: 72.000р в год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55816"/>
                  </a:ext>
                </a:extLst>
              </a:tr>
            </a:tbl>
          </a:graphicData>
        </a:graphic>
      </p:graphicFrame>
      <p:sp>
        <p:nvSpPr>
          <p:cNvPr id="12" name="Google Shape;148;p9">
            <a:extLst>
              <a:ext uri="{FF2B5EF4-FFF2-40B4-BE49-F238E27FC236}">
                <a16:creationId xmlns:a16="http://schemas.microsoft.com/office/drawing/2014/main" id="{BB9D97B5-F387-4029-B064-850637F0D73A}"/>
              </a:ext>
            </a:extLst>
          </p:cNvPr>
          <p:cNvSpPr txBox="1">
            <a:spLocks/>
          </p:cNvSpPr>
          <p:nvPr/>
        </p:nvSpPr>
        <p:spPr bwMode="auto">
          <a:xfrm>
            <a:off x="1988446" y="5199351"/>
            <a:ext cx="6247653" cy="8718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550" dirty="0">
                <a:latin typeface="Montserrat" panose="00000500000000000000" pitchFamily="2" charset="-52"/>
              </a:rPr>
              <a:t>На данный момент наши фактические расходы 0 рублей, так как оборудование и рабочие места предоставил АНО ДТ «Красноярский «</a:t>
            </a:r>
            <a:r>
              <a:rPr lang="ru-RU" sz="1550" dirty="0" err="1">
                <a:latin typeface="Montserrat" panose="00000500000000000000" pitchFamily="2" charset="-52"/>
              </a:rPr>
              <a:t>Кванториум</a:t>
            </a:r>
            <a:r>
              <a:rPr lang="ru-RU" sz="1550" dirty="0">
                <a:latin typeface="Montserrat" panose="00000500000000000000" pitchFamily="2" charset="-52"/>
              </a:rPr>
              <a:t>» в г. Ачинске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1AF35D-8CC9-856C-68B5-CC1E1FA72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61" t="7550" r="28662"/>
          <a:stretch/>
        </p:blipFill>
        <p:spPr bwMode="auto">
          <a:xfrm>
            <a:off x="120419" y="63139"/>
            <a:ext cx="1833477" cy="10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60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880E6E1-3007-4607-919A-431C13A60BDD}"/>
              </a:ext>
            </a:extLst>
          </p:cNvPr>
          <p:cNvGrpSpPr/>
          <p:nvPr/>
        </p:nvGrpSpPr>
        <p:grpSpPr bwMode="auto"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6FC820F6-CEA9-417F-AA02-E849771D69B8}"/>
                </a:ext>
              </a:extLst>
            </p:cNvPr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9443D82D-D671-4EBE-A72E-32AC3086984A}"/>
                </a:ext>
              </a:extLst>
            </p:cNvPr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B6FC803-70D4-4811-B607-255E9F3DE972}"/>
              </a:ext>
            </a:extLst>
          </p:cNvPr>
          <p:cNvSpPr/>
          <p:nvPr/>
        </p:nvSpPr>
        <p:spPr bwMode="auto"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FEF4-7461-4034-BFA1-06D44227EBBF}"/>
              </a:ext>
            </a:extLst>
          </p:cNvPr>
          <p:cNvSpPr txBox="1"/>
          <p:nvPr/>
        </p:nvSpPr>
        <p:spPr bwMode="auto"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Перспективы проекта</a:t>
            </a:r>
            <a:endParaRPr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73A7B-74C4-4F3B-B6AA-09C2A3E70A35}"/>
              </a:ext>
            </a:extLst>
          </p:cNvPr>
          <p:cNvGrpSpPr/>
          <p:nvPr/>
        </p:nvGrpSpPr>
        <p:grpSpPr bwMode="auto">
          <a:xfrm>
            <a:off x="1095374" y="5127226"/>
            <a:ext cx="10128634" cy="1097667"/>
            <a:chOff x="1095374" y="5127226"/>
            <a:chExt cx="10128634" cy="1097667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EBEA8C0-7971-4371-900F-F7A57EB12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6749402" y="5129773"/>
              <a:ext cx="4474606" cy="1092572"/>
            </a:xfrm>
            <a:prstGeom prst="rect">
              <a:avLst/>
            </a:prstGeom>
          </p:spPr>
        </p:pic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8A32E41-3733-4972-976D-244C2F870352}"/>
                </a:ext>
              </a:extLst>
            </p:cNvPr>
            <p:cNvGrpSpPr/>
            <p:nvPr/>
          </p:nvGrpSpPr>
          <p:grpSpPr bwMode="auto">
            <a:xfrm>
              <a:off x="1095374" y="5127226"/>
              <a:ext cx="5628511" cy="1097667"/>
              <a:chOff x="1095374" y="5127226"/>
              <a:chExt cx="5628511" cy="1097667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E68F162A-82C3-451F-A054-E1F908331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/>
            </p:blipFill>
            <p:spPr bwMode="auto">
              <a:xfrm>
                <a:off x="2249279" y="5129773"/>
                <a:ext cx="4474606" cy="1092572"/>
              </a:xfrm>
              <a:prstGeom prst="rect">
                <a:avLst/>
              </a:prstGeom>
            </p:spPr>
          </p:pic>
          <p:pic>
            <p:nvPicPr>
              <p:cNvPr id="15" name="Рисунок 14">
                <a:extLst>
                  <a:ext uri="{FF2B5EF4-FFF2-40B4-BE49-F238E27FC236}">
                    <a16:creationId xmlns:a16="http://schemas.microsoft.com/office/drawing/2014/main" id="{7D87CDE7-5A11-407D-8165-0D5657212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7450" r="37450"/>
              <a:stretch/>
            </p:blipFill>
            <p:spPr bwMode="auto">
              <a:xfrm>
                <a:off x="1095374" y="5127226"/>
                <a:ext cx="1128387" cy="1097667"/>
              </a:xfrm>
              <a:prstGeom prst="rect">
                <a:avLst/>
              </a:prstGeom>
            </p:spPr>
          </p:pic>
        </p:grp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4506701-03FE-45D1-8FB7-33491D4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7F5372-0246-F97E-D902-6E9C4D8B53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961" t="7550" r="28662"/>
          <a:stretch/>
        </p:blipFill>
        <p:spPr bwMode="auto">
          <a:xfrm>
            <a:off x="120419" y="63139"/>
            <a:ext cx="1869903" cy="1104494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406DAD7-086F-5C4D-3DB2-143D2B31B52B}"/>
              </a:ext>
            </a:extLst>
          </p:cNvPr>
          <p:cNvSpPr/>
          <p:nvPr/>
        </p:nvSpPr>
        <p:spPr>
          <a:xfrm>
            <a:off x="729511" y="1781708"/>
            <a:ext cx="4607949" cy="29543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358C2-0BC9-E9F7-A6C4-87F0557A63FF}"/>
              </a:ext>
            </a:extLst>
          </p:cNvPr>
          <p:cNvSpPr txBox="1"/>
          <p:nvPr/>
        </p:nvSpPr>
        <p:spPr>
          <a:xfrm>
            <a:off x="717442" y="1860095"/>
            <a:ext cx="46079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ontserrat" panose="00000500000000000000" pitchFamily="2" charset="-52"/>
              </a:rPr>
              <a:t>1. Увеличения количества признаков (температура тела</a:t>
            </a:r>
            <a:r>
              <a:rPr lang="en-US" sz="1800" dirty="0">
                <a:latin typeface="Montserrat" panose="00000500000000000000" pitchFamily="2" charset="-52"/>
              </a:rPr>
              <a:t>,</a:t>
            </a:r>
            <a:r>
              <a:rPr lang="ru-RU" sz="1800" dirty="0">
                <a:latin typeface="Montserrat" panose="00000500000000000000" pitchFamily="2" charset="-52"/>
              </a:rPr>
              <a:t> </a:t>
            </a:r>
            <a:r>
              <a:rPr lang="ru-RU" sz="1800" dirty="0" err="1">
                <a:latin typeface="Montserrat" panose="00000500000000000000" pitchFamily="2" charset="-52"/>
              </a:rPr>
              <a:t>потовыделение</a:t>
            </a:r>
            <a:r>
              <a:rPr lang="en-US" sz="1800" dirty="0">
                <a:latin typeface="Montserrat" panose="00000500000000000000" pitchFamily="2" charset="-52"/>
              </a:rPr>
              <a:t>,</a:t>
            </a:r>
            <a:r>
              <a:rPr lang="ru-RU" sz="1800" dirty="0">
                <a:latin typeface="Montserrat" panose="00000500000000000000" pitchFamily="2" charset="-52"/>
              </a:rPr>
              <a:t> тремор) на основе которых программа определяет эмоции или психофизиологическое состояние человека для более точной работы. Однако для реализации этого требуется дорогостоящее оборудование, которое мы не смогли приобрести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93ED20BA-0594-ED6C-92BF-7EC3D3EC9D60}"/>
              </a:ext>
            </a:extLst>
          </p:cNvPr>
          <p:cNvSpPr/>
          <p:nvPr/>
        </p:nvSpPr>
        <p:spPr>
          <a:xfrm>
            <a:off x="5432525" y="1814235"/>
            <a:ext cx="5791483" cy="17543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66864-CD04-006D-47D0-E6C62203501C}"/>
              </a:ext>
            </a:extLst>
          </p:cNvPr>
          <p:cNvSpPr txBox="1"/>
          <p:nvPr/>
        </p:nvSpPr>
        <p:spPr>
          <a:xfrm>
            <a:off x="5325391" y="1825140"/>
            <a:ext cx="58986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ontserrat" panose="00000500000000000000" pitchFamily="2" charset="-52"/>
              </a:rPr>
              <a:t>2. Интеграция программы в различные медицинские</a:t>
            </a:r>
            <a:r>
              <a:rPr lang="en-US" sz="1800" dirty="0">
                <a:latin typeface="Montserrat" panose="00000500000000000000" pitchFamily="2" charset="-52"/>
              </a:rPr>
              <a:t>/</a:t>
            </a:r>
            <a:r>
              <a:rPr lang="ru-RU" sz="1800" dirty="0">
                <a:latin typeface="Montserrat" panose="00000500000000000000" pitchFamily="2" charset="-52"/>
              </a:rPr>
              <a:t>образовательные/досуговые/коммерческие организации</a:t>
            </a:r>
            <a:r>
              <a:rPr lang="en-US" sz="1800" dirty="0">
                <a:latin typeface="Montserrat" panose="00000500000000000000" pitchFamily="2" charset="-52"/>
              </a:rPr>
              <a:t>, </a:t>
            </a:r>
            <a:r>
              <a:rPr lang="ru-RU" sz="1800" dirty="0">
                <a:latin typeface="Montserrat" panose="00000500000000000000" pitchFamily="2" charset="-52"/>
              </a:rPr>
              <a:t>а также использование для обеспечения безопасности при проведении массовых мероприятий.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8980F78-CCF9-B24F-FEFA-BF7134483022}"/>
              </a:ext>
            </a:extLst>
          </p:cNvPr>
          <p:cNvSpPr/>
          <p:nvPr/>
        </p:nvSpPr>
        <p:spPr>
          <a:xfrm>
            <a:off x="5480988" y="3608555"/>
            <a:ext cx="5743019" cy="10925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A942B-781A-13EB-6106-E124D9A05884}"/>
              </a:ext>
            </a:extLst>
          </p:cNvPr>
          <p:cNvSpPr txBox="1"/>
          <p:nvPr/>
        </p:nvSpPr>
        <p:spPr>
          <a:xfrm>
            <a:off x="5474656" y="3807651"/>
            <a:ext cx="561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ontserrat" panose="00000500000000000000" pitchFamily="2" charset="-52"/>
              </a:rPr>
              <a:t>3. Добавить возможность интеграции других моделей, например распознавание оружия</a:t>
            </a:r>
          </a:p>
        </p:txBody>
      </p:sp>
    </p:spTree>
    <p:extLst>
      <p:ext uri="{BB962C8B-B14F-4D97-AF65-F5344CB8AC3E}">
        <p14:creationId xmlns:p14="http://schemas.microsoft.com/office/powerpoint/2010/main" val="343310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880E6E1-3007-4607-919A-431C13A60BDD}"/>
              </a:ext>
            </a:extLst>
          </p:cNvPr>
          <p:cNvGrpSpPr/>
          <p:nvPr/>
        </p:nvGrpSpPr>
        <p:grpSpPr bwMode="auto">
          <a:xfrm>
            <a:off x="515938" y="1223328"/>
            <a:ext cx="11160124" cy="5158422"/>
            <a:chOff x="515938" y="1223328"/>
            <a:chExt cx="11160124" cy="5158422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6FC820F6-CEA9-417F-AA02-E849771D69B8}"/>
                </a:ext>
              </a:extLst>
            </p:cNvPr>
            <p:cNvSpPr/>
            <p:nvPr/>
          </p:nvSpPr>
          <p:spPr bwMode="auto">
            <a:xfrm>
              <a:off x="693738" y="136437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rgbClr val="A7CE7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9443D82D-D671-4EBE-A72E-32AC3086984A}"/>
                </a:ext>
              </a:extLst>
            </p:cNvPr>
            <p:cNvSpPr/>
            <p:nvPr/>
          </p:nvSpPr>
          <p:spPr bwMode="auto">
            <a:xfrm>
              <a:off x="515938" y="1223328"/>
              <a:ext cx="10982324" cy="5017372"/>
            </a:xfrm>
            <a:prstGeom prst="roundRect">
              <a:avLst>
                <a:gd name="adj" fmla="val 947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B6FC803-70D4-4811-B607-255E9F3DE972}"/>
              </a:ext>
            </a:extLst>
          </p:cNvPr>
          <p:cNvSpPr/>
          <p:nvPr/>
        </p:nvSpPr>
        <p:spPr bwMode="auto">
          <a:xfrm>
            <a:off x="2505074" y="974844"/>
            <a:ext cx="7194518" cy="513100"/>
          </a:xfrm>
          <a:prstGeom prst="roundRect">
            <a:avLst>
              <a:gd name="adj" fmla="val 50000"/>
            </a:avLst>
          </a:prstGeom>
          <a:solidFill>
            <a:srgbClr val="F056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FEF4-7461-4034-BFA1-06D44227EBBF}"/>
              </a:ext>
            </a:extLst>
          </p:cNvPr>
          <p:cNvSpPr txBox="1"/>
          <p:nvPr/>
        </p:nvSpPr>
        <p:spPr bwMode="auto">
          <a:xfrm>
            <a:off x="2874779" y="1031339"/>
            <a:ext cx="645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dirty="0">
                <a:solidFill>
                  <a:schemeClr val="bg1"/>
                </a:solidFill>
                <a:latin typeface="Montserrat"/>
              </a:rPr>
              <a:t>Перспективы проекта</a:t>
            </a:r>
            <a:endParaRPr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73A7B-74C4-4F3B-B6AA-09C2A3E70A35}"/>
              </a:ext>
            </a:extLst>
          </p:cNvPr>
          <p:cNvGrpSpPr/>
          <p:nvPr/>
        </p:nvGrpSpPr>
        <p:grpSpPr bwMode="auto">
          <a:xfrm>
            <a:off x="1095374" y="5127226"/>
            <a:ext cx="10128634" cy="1097667"/>
            <a:chOff x="1095374" y="5127226"/>
            <a:chExt cx="10128634" cy="1097667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EBEA8C0-7971-4371-900F-F7A57EB12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6749402" y="5129773"/>
              <a:ext cx="4474606" cy="1092572"/>
            </a:xfrm>
            <a:prstGeom prst="rect">
              <a:avLst/>
            </a:prstGeom>
          </p:spPr>
        </p:pic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E8A32E41-3733-4972-976D-244C2F870352}"/>
                </a:ext>
              </a:extLst>
            </p:cNvPr>
            <p:cNvGrpSpPr/>
            <p:nvPr/>
          </p:nvGrpSpPr>
          <p:grpSpPr bwMode="auto">
            <a:xfrm>
              <a:off x="1095374" y="5127226"/>
              <a:ext cx="5628511" cy="1097667"/>
              <a:chOff x="1095374" y="5127226"/>
              <a:chExt cx="5628511" cy="1097667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E68F162A-82C3-451F-A054-E1F908331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 bwMode="auto">
              <a:xfrm>
                <a:off x="2249279" y="5129773"/>
                <a:ext cx="4474606" cy="1092572"/>
              </a:xfrm>
              <a:prstGeom prst="rect">
                <a:avLst/>
              </a:prstGeom>
            </p:spPr>
          </p:pic>
          <p:pic>
            <p:nvPicPr>
              <p:cNvPr id="15" name="Рисунок 14">
                <a:extLst>
                  <a:ext uri="{FF2B5EF4-FFF2-40B4-BE49-F238E27FC236}">
                    <a16:creationId xmlns:a16="http://schemas.microsoft.com/office/drawing/2014/main" id="{7D87CDE7-5A11-407D-8165-0D5657212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7450" r="37450"/>
              <a:stretch/>
            </p:blipFill>
            <p:spPr bwMode="auto">
              <a:xfrm>
                <a:off x="1095374" y="5127226"/>
                <a:ext cx="1128387" cy="1097667"/>
              </a:xfrm>
              <a:prstGeom prst="rect">
                <a:avLst/>
              </a:prstGeom>
            </p:spPr>
          </p:pic>
        </p:grp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4506701-03FE-45D1-8FB7-33491D4F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95868" y="165475"/>
            <a:ext cx="1820343" cy="1017859"/>
          </a:xfrm>
          <a:prstGeom prst="rect">
            <a:avLst/>
          </a:prstGeom>
        </p:spPr>
      </p:pic>
      <p:sp>
        <p:nvSpPr>
          <p:cNvPr id="18" name="Google Shape;148;p9">
            <a:extLst>
              <a:ext uri="{FF2B5EF4-FFF2-40B4-BE49-F238E27FC236}">
                <a16:creationId xmlns:a16="http://schemas.microsoft.com/office/drawing/2014/main" id="{81500FE3-6C4A-4F19-A96E-34DEA347095C}"/>
              </a:ext>
            </a:extLst>
          </p:cNvPr>
          <p:cNvSpPr txBox="1">
            <a:spLocks/>
          </p:cNvSpPr>
          <p:nvPr/>
        </p:nvSpPr>
        <p:spPr bwMode="auto">
          <a:xfrm>
            <a:off x="927100" y="1572498"/>
            <a:ext cx="10571162" cy="470819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Montserrat" panose="00000500000000000000" pitchFamily="2" charset="-52"/>
              </a:rPr>
              <a:t>Мы планируем существенно расширить функционал и добавить следующие функции: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latin typeface="Montserrat" panose="00000500000000000000" pitchFamily="2" charset="-52"/>
              </a:rPr>
              <a:t>запись видеопотока для последующего воспроизведения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latin typeface="Montserrat" panose="00000500000000000000" pitchFamily="2" charset="-52"/>
              </a:rPr>
              <a:t>сбор статистики всех подозрительных личностей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latin typeface="Montserrat" panose="00000500000000000000" pitchFamily="2" charset="-52"/>
              </a:rPr>
              <a:t>автоматическое распознавание и сопровождение указанных лиц</a:t>
            </a:r>
            <a:endParaRPr lang="en-US" sz="2000" dirty="0">
              <a:latin typeface="Montserrat" panose="00000500000000000000" pitchFamily="2" charset="-5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latin typeface="Montserrat" panose="00000500000000000000" pitchFamily="2" charset="-52"/>
              </a:rPr>
              <a:t>Улучшенная визуализация результатов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latin typeface="Montserrat" panose="00000500000000000000" pitchFamily="2" charset="-52"/>
              </a:rPr>
              <a:t>Резервное копирование данных на серверах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ru-RU" sz="2000" dirty="0">
              <a:latin typeface="Montserrat" panose="00000500000000000000" pitchFamily="2" charset="-52"/>
            </a:endParaRPr>
          </a:p>
          <a:p>
            <a:pPr lvl="1"/>
            <a:endParaRPr lang="ru-RU" sz="20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7F5372-0246-F97E-D902-6E9C4D8B53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61" t="7550" r="28662"/>
          <a:stretch/>
        </p:blipFill>
        <p:spPr bwMode="auto">
          <a:xfrm>
            <a:off x="120419" y="63139"/>
            <a:ext cx="1869903" cy="11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99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</TotalTime>
  <Words>938</Words>
  <Application>Microsoft Office PowerPoint</Application>
  <DocSecurity>0</DocSecurity>
  <PresentationFormat>Широкоэкранный</PresentationFormat>
  <Paragraphs>160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FSRAILWAYTT Bold</vt:lpstr>
      <vt:lpstr>Calibri</vt:lpstr>
      <vt:lpstr>Wingdings</vt:lpstr>
      <vt:lpstr>Arial</vt:lpstr>
      <vt:lpstr>Calibri Light</vt:lpstr>
      <vt:lpstr>Montserrat\</vt:lpstr>
      <vt:lpstr>Montserrat</vt:lpstr>
      <vt:lpstr>Times New Roman</vt:lpstr>
      <vt:lpstr>Liberation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Дымкова Ольга Алексеевна</dc:creator>
  <cp:keywords/>
  <dc:description/>
  <cp:lastModifiedBy>Герберт Шмидт</cp:lastModifiedBy>
  <cp:revision>65</cp:revision>
  <dcterms:created xsi:type="dcterms:W3CDTF">2024-04-23T07:14:21Z</dcterms:created>
  <dcterms:modified xsi:type="dcterms:W3CDTF">2024-12-11T14:58:13Z</dcterms:modified>
  <cp:category/>
  <dc:identifier/>
  <cp:contentStatus/>
  <dc:language/>
  <cp:version/>
</cp:coreProperties>
</file>